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84" r:id="rId12"/>
    <p:sldId id="285" r:id="rId13"/>
    <p:sldId id="286" r:id="rId14"/>
    <p:sldId id="287" r:id="rId15"/>
    <p:sldId id="288" r:id="rId16"/>
    <p:sldId id="265" r:id="rId17"/>
    <p:sldId id="266" r:id="rId18"/>
    <p:sldId id="267" r:id="rId19"/>
    <p:sldId id="268" r:id="rId20"/>
    <p:sldId id="269" r:id="rId21"/>
    <p:sldId id="270" r:id="rId22"/>
    <p:sldId id="272" r:id="rId23"/>
    <p:sldId id="271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400" dirty="0" smtClean="0">
                <a:solidFill>
                  <a:schemeClr val="accent1"/>
                </a:solidFill>
              </a:rPr>
              <a:t>BÓL- CO NAPRAWDĘ O NIM WIEMY</a:t>
            </a:r>
            <a:r>
              <a:rPr lang="pl-PL" dirty="0" smtClean="0">
                <a:solidFill>
                  <a:schemeClr val="accent1"/>
                </a:solidFill>
              </a:rPr>
              <a:t>…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010401" y="5997145"/>
            <a:ext cx="3426940" cy="426251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Lek. Med. Tomasz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kliche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SOMATYZACJA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Obecność różnego rodzaju objawów (w tym bólu), sugerujących istnienie choroby somatycznej przy jednoczesnym braku innych objawów w badaniu przedmiotowym, laboratoryjnych czy obrazowych</a:t>
            </a:r>
          </a:p>
          <a:p>
            <a:endParaRPr lang="pl-PL" dirty="0"/>
          </a:p>
          <a:p>
            <a:r>
              <a:rPr lang="pl-PL" dirty="0" smtClean="0"/>
              <a:t>Objawy te mogą towarzyszyć zaburzeniom depresyjnym, chorobom psychicznym, nerwicom ale mogą też występować sytuacyjnie np. ból brzucha przed wystąpieniem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295742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BÓL MIĘŚNIOWO-SZKIELETOWY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zjawiskiem na tyle powszechnym, że można pokusić się               o stwierdzenie że bólu takiego doświadczyli praktycznie wszyscy      w dorosłej populacji</a:t>
            </a:r>
          </a:p>
          <a:p>
            <a:r>
              <a:rPr lang="pl-PL" dirty="0" smtClean="0"/>
              <a:t>Ostry, przewlekły, nawracający</a:t>
            </a:r>
          </a:p>
          <a:p>
            <a:r>
              <a:rPr lang="pl-PL" dirty="0" smtClean="0"/>
              <a:t>EPIDEMIOLOGIA </a:t>
            </a:r>
          </a:p>
          <a:p>
            <a:r>
              <a:rPr lang="pl-PL" dirty="0" smtClean="0"/>
              <a:t>Ból krzyża 30-40%</a:t>
            </a:r>
          </a:p>
          <a:p>
            <a:r>
              <a:rPr lang="pl-PL" dirty="0" smtClean="0"/>
              <a:t>Ból obręczy barkowej 15-20%</a:t>
            </a:r>
          </a:p>
          <a:p>
            <a:r>
              <a:rPr lang="pl-PL" dirty="0" smtClean="0"/>
              <a:t>Ból kolan, stawu skroniowo-żuchwowego, rozlany ból mięśniowo-szkieletowy 10-15%</a:t>
            </a:r>
          </a:p>
          <a:p>
            <a:pPr marL="0" indent="0">
              <a:buNone/>
            </a:pPr>
            <a:r>
              <a:rPr lang="pl-PL" dirty="0" smtClean="0"/>
              <a:t>                        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Polsce aż 27% dorosłej populacji zgłasza długotrwałe lub nawracające dolegliwości bólowe</a:t>
            </a:r>
          </a:p>
          <a:p>
            <a:r>
              <a:rPr lang="pl-PL" dirty="0" smtClean="0"/>
              <a:t>Zapadalność wzrasta z wiekiem i jest zależna od płci. Kobiety cierpią 1,5 </a:t>
            </a:r>
            <a:r>
              <a:rPr lang="pl-PL" dirty="0" err="1" smtClean="0"/>
              <a:t>raza</a:t>
            </a:r>
            <a:r>
              <a:rPr lang="pl-PL" dirty="0" smtClean="0"/>
              <a:t> częściej niż mężczyźni</a:t>
            </a:r>
          </a:p>
          <a:p>
            <a:r>
              <a:rPr lang="pl-PL" dirty="0" smtClean="0"/>
              <a:t>Innymi czynnikami ryzyka są przewlekłe choroby narządu ruchu takie jak </a:t>
            </a:r>
            <a:r>
              <a:rPr lang="pl-PL" dirty="0" err="1" smtClean="0"/>
              <a:t>rzs</a:t>
            </a:r>
            <a:r>
              <a:rPr lang="pl-PL" dirty="0" smtClean="0"/>
              <a:t>, powtarzające  się przeciążenia lub oszczędzanie struktur mięśniowo-szkieletowych, zaburzenia emocjonalne, depresja, czynniki genetyczne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372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Ból mięśniowo-szkieletowy i jego leczenie stanowi ogromne obciążenie dla systemu finansowego każdego państwa</a:t>
            </a:r>
          </a:p>
          <a:p>
            <a:endParaRPr lang="pl-PL" dirty="0"/>
          </a:p>
          <a:p>
            <a:r>
              <a:rPr lang="pl-PL" dirty="0" smtClean="0"/>
              <a:t>-koszty nieproduktywności, absencji w pracy i wypłacanych zasiłków chorobowych i świadczeń rentowych</a:t>
            </a:r>
          </a:p>
          <a:p>
            <a:r>
              <a:rPr lang="pl-PL" dirty="0" smtClean="0"/>
              <a:t>-refundacja kosztów farmakoterapii</a:t>
            </a:r>
          </a:p>
          <a:p>
            <a:r>
              <a:rPr lang="pl-PL" dirty="0" smtClean="0"/>
              <a:t>-leczenie szpitalne (w tym operacyjne), obciążenie systemu ochrony zdrowia dużą ilością wciąż powracających pacjentów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4973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Przewlekły stan zapalny powoduje bliznowacenie włókniste tkanek czego konsekwencją jest redukcja ruchomości i powstawanie </a:t>
            </a:r>
            <a:r>
              <a:rPr lang="pl-PL" dirty="0" err="1" smtClean="0"/>
              <a:t>mikrourazów</a:t>
            </a:r>
            <a:r>
              <a:rPr lang="pl-PL" dirty="0" smtClean="0"/>
              <a:t> wskutek rozciągania co w konsekwencji nasila ból</a:t>
            </a:r>
          </a:p>
          <a:p>
            <a:r>
              <a:rPr lang="pl-PL" dirty="0" smtClean="0"/>
              <a:t>Uwalnianie z uszkodzonych tkanek koktajlu różnego rodzaju cytokin, neurotransmiterów, i innych mediatorów </a:t>
            </a:r>
            <a:r>
              <a:rPr lang="pl-PL" dirty="0" err="1" smtClean="0"/>
              <a:t>stamu</a:t>
            </a:r>
            <a:r>
              <a:rPr lang="pl-PL" dirty="0" smtClean="0"/>
              <a:t> zapalnego obniża próg wrażliwości </a:t>
            </a:r>
            <a:r>
              <a:rPr lang="pl-PL" dirty="0" err="1" smtClean="0"/>
              <a:t>nocyceptorów</a:t>
            </a:r>
            <a:r>
              <a:rPr lang="pl-PL" dirty="0" smtClean="0"/>
              <a:t> co w konsekwencji powoduje przejście bólu w stan przewlekły, powstanie dużych obszarów bólu rzutowanego i nadwrażliwości na bodźce bólowe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684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Nadrzędnym celem zastosowanego leczenia powinno być nie tylko złagodzenie bólu ale głównie poprawa czynności, ograniczenie niesprawności, zahamowanie lub spowolnienie postępu choroby i zapobieganie jej następstwom.</a:t>
            </a:r>
          </a:p>
          <a:p>
            <a:endParaRPr lang="pl-PL" dirty="0"/>
          </a:p>
          <a:p>
            <a:r>
              <a:rPr lang="pl-PL" dirty="0" smtClean="0"/>
              <a:t>Stosowanie różnych leków przeciwbólowych jako jedynej formy terapii w zdecydowanej większości przypadków nie doprowadzi do założonego celu ani pacjenta ani terapeuty, będzie za to źródłem wystąpienia wielu reakcji niepożądanych, które zresztą można było wcześniej przewidzieć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738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Przewodzenie bólu, neurotransmitery, rogi przednie i tylne, włókna </a:t>
            </a:r>
            <a:r>
              <a:rPr lang="pl-PL" dirty="0" err="1" smtClean="0"/>
              <a:t>afferentne</a:t>
            </a:r>
            <a:r>
              <a:rPr lang="pl-PL" dirty="0" smtClean="0"/>
              <a:t> i </a:t>
            </a:r>
            <a:r>
              <a:rPr lang="pl-PL" dirty="0" err="1" smtClean="0"/>
              <a:t>differentne</a:t>
            </a:r>
            <a:r>
              <a:rPr lang="pl-PL" dirty="0" smtClean="0"/>
              <a:t>, pień mózgu, receptory opioidowe itp.</a:t>
            </a:r>
          </a:p>
          <a:p>
            <a:endParaRPr lang="pl-PL" dirty="0"/>
          </a:p>
          <a:p>
            <a:r>
              <a:rPr lang="pl-PL" dirty="0" smtClean="0"/>
              <a:t>To wszystko ważne ale…………………………………………………..</a:t>
            </a:r>
          </a:p>
          <a:p>
            <a:endParaRPr lang="pl-PL" dirty="0"/>
          </a:p>
          <a:p>
            <a:r>
              <a:rPr lang="pl-PL" dirty="0" smtClean="0"/>
              <a:t>Najistotniejsze moim zdaniem jest to czy(?) i jak(?) walczyć z bólem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7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Oczywiście że tak, ale….</a:t>
            </a:r>
          </a:p>
          <a:p>
            <a:r>
              <a:rPr lang="pl-PL" dirty="0" smtClean="0"/>
              <a:t>Wszystko zależy z jakim rodzajem bólu mamy do czynienia</a:t>
            </a:r>
          </a:p>
          <a:p>
            <a:r>
              <a:rPr lang="pl-PL" dirty="0" smtClean="0"/>
              <a:t>BEZWZGLĘDNIE I NATYCHMIAST WALCZYMY Z BÓLEM</a:t>
            </a:r>
          </a:p>
          <a:p>
            <a:r>
              <a:rPr lang="pl-PL" dirty="0" smtClean="0"/>
              <a:t>-wieńcowym (walka ze wstrząsem)</a:t>
            </a:r>
          </a:p>
          <a:p>
            <a:r>
              <a:rPr lang="pl-PL" dirty="0" smtClean="0"/>
              <a:t>-nowotworowym (poprawa jakości życia)</a:t>
            </a:r>
          </a:p>
          <a:p>
            <a:r>
              <a:rPr lang="pl-PL" dirty="0" smtClean="0"/>
              <a:t>-urazowym (walka ze wstrząsem, wtórne następstwa urazu)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9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Wszelkimi dostępnymi i adekwatnymi metodami,  zależnymi od przyczyny powstania bólu czyli:</a:t>
            </a:r>
          </a:p>
          <a:p>
            <a:endParaRPr lang="pl-PL" dirty="0"/>
          </a:p>
          <a:p>
            <a:r>
              <a:rPr lang="pl-PL" dirty="0" smtClean="0"/>
              <a:t>Leczenie przyczynowe</a:t>
            </a:r>
          </a:p>
          <a:p>
            <a:r>
              <a:rPr lang="pl-PL" dirty="0" smtClean="0"/>
              <a:t>Leczenie farmakologiczne</a:t>
            </a:r>
          </a:p>
          <a:p>
            <a:r>
              <a:rPr lang="pl-PL" dirty="0" smtClean="0"/>
              <a:t>Leczenie niefarmakologiczne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5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KLINICZNA OCENA CHOREGO </a:t>
            </a:r>
            <a:br>
              <a:rPr lang="pl-PL" dirty="0" smtClean="0"/>
            </a:br>
            <a:r>
              <a:rPr lang="pl-PL" dirty="0" smtClean="0"/>
              <a:t>Z BÓLEM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1)Skala słowna (VRS- </a:t>
            </a:r>
            <a:r>
              <a:rPr lang="pl-PL" dirty="0" err="1" smtClean="0"/>
              <a:t>verbal</a:t>
            </a:r>
            <a:r>
              <a:rPr lang="pl-PL" dirty="0" smtClean="0"/>
              <a:t> rating </a:t>
            </a:r>
            <a:r>
              <a:rPr lang="pl-PL" dirty="0" err="1" smtClean="0"/>
              <a:t>scale</a:t>
            </a:r>
            <a:r>
              <a:rPr lang="pl-PL" dirty="0" smtClean="0"/>
              <a:t>)</a:t>
            </a:r>
          </a:p>
          <a:p>
            <a:r>
              <a:rPr lang="pl-PL" dirty="0" smtClean="0"/>
              <a:t>0-brak bólu; 1- ból lekki; 2- ból silny; 3- ból nie do zniesienia</a:t>
            </a:r>
          </a:p>
          <a:p>
            <a:r>
              <a:rPr lang="pl-PL" dirty="0" smtClean="0"/>
              <a:t>2) Skala numeryczna (</a:t>
            </a:r>
            <a:r>
              <a:rPr lang="pl-PL" dirty="0" err="1" smtClean="0"/>
              <a:t>numerical</a:t>
            </a:r>
            <a:r>
              <a:rPr lang="pl-PL" dirty="0" smtClean="0"/>
              <a:t> rating </a:t>
            </a:r>
            <a:r>
              <a:rPr lang="pl-PL" dirty="0" err="1" smtClean="0"/>
              <a:t>scale</a:t>
            </a:r>
            <a:r>
              <a:rPr lang="pl-PL" dirty="0" smtClean="0"/>
              <a:t>)</a:t>
            </a:r>
          </a:p>
          <a:p>
            <a:r>
              <a:rPr lang="pl-PL" dirty="0" smtClean="0"/>
              <a:t>Badający prosi chorego o ocenę bólu </a:t>
            </a:r>
            <a:r>
              <a:rPr lang="pl-PL" dirty="0" err="1" smtClean="0"/>
              <a:t>gdzoe</a:t>
            </a:r>
            <a:r>
              <a:rPr lang="pl-PL" dirty="0" smtClean="0"/>
              <a:t> 0- „wcale nie odczuwam bólu: 10-”najgorszy ból, jaki mogę sobie wyobrazić”</a:t>
            </a:r>
          </a:p>
          <a:p>
            <a:r>
              <a:rPr lang="pl-PL" dirty="0" smtClean="0"/>
              <a:t>3)Skala wzrokowo-analogowa (</a:t>
            </a:r>
            <a:r>
              <a:rPr lang="pl-PL" dirty="0" err="1" smtClean="0"/>
              <a:t>visual</a:t>
            </a:r>
            <a:r>
              <a:rPr lang="pl-PL" dirty="0" smtClean="0"/>
              <a:t> </a:t>
            </a:r>
            <a:r>
              <a:rPr lang="pl-PL" dirty="0" err="1" smtClean="0"/>
              <a:t>analogue</a:t>
            </a:r>
            <a:r>
              <a:rPr lang="pl-PL" dirty="0" smtClean="0"/>
              <a:t> </a:t>
            </a:r>
            <a:r>
              <a:rPr lang="pl-PL" dirty="0" err="1" smtClean="0"/>
              <a:t>scale</a:t>
            </a:r>
            <a:r>
              <a:rPr lang="pl-PL" dirty="0" smtClean="0"/>
              <a:t>)</a:t>
            </a:r>
          </a:p>
          <a:p>
            <a:r>
              <a:rPr lang="pl-PL" dirty="0" smtClean="0"/>
              <a:t>Badający prosi chorego aby zaznaczył stopień natężenia bólu na odcinku długości 10 cm</a:t>
            </a:r>
          </a:p>
          <a:p>
            <a:endParaRPr lang="pl-PL" dirty="0"/>
          </a:p>
          <a:p>
            <a:pPr lvl="1"/>
            <a:r>
              <a:rPr lang="pl-PL" dirty="0" smtClean="0"/>
              <a:t>WAŻNE ZNACZENIE PORÓWNAWCZE W TRAKCIE PROWADZONEJ TERAPII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5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Definicja………………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Ból, są to doznania skrajnie nieprzyjemne występujące pod wpływem bodźców uszkadzających tkanki lub zagrażających ich zniszczeniem odbierane przez każdego człowieka jako szkodliwe .</a:t>
            </a:r>
          </a:p>
        </p:txBody>
      </p:sp>
    </p:spTree>
    <p:extLst>
      <p:ext uri="{BB962C8B-B14F-4D97-AF65-F5344CB8AC3E}">
        <p14:creationId xmlns:p14="http://schemas.microsoft.com/office/powerpoint/2010/main" val="26408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przyczynowe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1) Ostre zespoły wieńcowe- angioplastyka tętnic wieńcowych, farmakoterapia</a:t>
            </a:r>
          </a:p>
          <a:p>
            <a:r>
              <a:rPr lang="pl-PL" dirty="0" smtClean="0"/>
              <a:t>2) Choroby nowotworowe- leczenie chirurgiczne, radioterapia, chemioterapia i inne zaawansowane metody leczenia</a:t>
            </a:r>
          </a:p>
          <a:p>
            <a:r>
              <a:rPr lang="pl-PL" dirty="0" smtClean="0"/>
              <a:t>3) Czynniki zewnętrzne i urazy- właściwe leczenie oparzeń                    i </a:t>
            </a:r>
            <a:r>
              <a:rPr lang="pl-PL" dirty="0" err="1" smtClean="0"/>
              <a:t>odmrożeń</a:t>
            </a:r>
            <a:r>
              <a:rPr lang="pl-PL" dirty="0" smtClean="0"/>
              <a:t>, prawidłowe zaopatrzenie skręceń, zwichnięć, złamań.  W szczególności zapobieganie urazom wtórnym w tym jatrogennym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2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farmakologiczne (objawowe)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DRABINA ANALGETYCZNA</a:t>
            </a:r>
          </a:p>
          <a:p>
            <a:r>
              <a:rPr lang="pl-PL" dirty="0" smtClean="0"/>
              <a:t>1) Paracetamol</a:t>
            </a:r>
          </a:p>
          <a:p>
            <a:r>
              <a:rPr lang="pl-PL" dirty="0" smtClean="0"/>
              <a:t>2) Niesteroidowe leki przeciwzapalne</a:t>
            </a:r>
          </a:p>
          <a:p>
            <a:r>
              <a:rPr lang="pl-PL" dirty="0" smtClean="0"/>
              <a:t>3) Nieopioidowe środki przeciwbólowe działające ośrodkowo (</a:t>
            </a:r>
            <a:r>
              <a:rPr lang="pl-PL" dirty="0" err="1" smtClean="0"/>
              <a:t>tramadol</a:t>
            </a:r>
            <a:r>
              <a:rPr lang="pl-PL" dirty="0" smtClean="0"/>
              <a:t>, ewentualnie leki złożone paracetamol +</a:t>
            </a:r>
            <a:r>
              <a:rPr lang="pl-PL" dirty="0" err="1" smtClean="0"/>
              <a:t>tramadol</a:t>
            </a:r>
            <a:r>
              <a:rPr lang="pl-PL" dirty="0" smtClean="0"/>
              <a:t>_</a:t>
            </a:r>
          </a:p>
          <a:p>
            <a:r>
              <a:rPr lang="pl-PL" dirty="0" smtClean="0"/>
              <a:t>4) Środki opioidowe np. morfina</a:t>
            </a:r>
          </a:p>
          <a:p>
            <a:endParaRPr lang="pl-PL" dirty="0"/>
          </a:p>
          <a:p>
            <a:r>
              <a:rPr lang="pl-PL" dirty="0" smtClean="0"/>
              <a:t>Inne np. leki p/drgawkowe stosowane przy neuralgii nerwu trójdzielnego, leki przeciwdepresyjne w przewlekłym bólu neuropatycznym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5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M</a:t>
            </a:r>
            <a:r>
              <a:rPr lang="pl-PL" dirty="0" smtClean="0"/>
              <a:t>etody inwazyjne:</a:t>
            </a:r>
          </a:p>
          <a:p>
            <a:pPr>
              <a:buFontTx/>
              <a:buChar char="-"/>
            </a:pPr>
            <a:r>
              <a:rPr lang="pl-PL" dirty="0" smtClean="0"/>
              <a:t>Blokady układu nerwowego- polegające na zablokowaniu przewodnictwa w nerwach obwodowych, korzeniach i zwojach nerwowych (lidokaina, </a:t>
            </a:r>
            <a:r>
              <a:rPr lang="pl-PL" dirty="0" err="1" smtClean="0"/>
              <a:t>metyloprednizolon</a:t>
            </a:r>
            <a:r>
              <a:rPr lang="pl-PL" dirty="0" smtClean="0"/>
              <a:t>, </a:t>
            </a:r>
            <a:r>
              <a:rPr lang="pl-PL" dirty="0" err="1" smtClean="0"/>
              <a:t>betametazon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Blokady </a:t>
            </a:r>
            <a:r>
              <a:rPr lang="pl-PL" dirty="0" err="1" smtClean="0"/>
              <a:t>neurolityczne</a:t>
            </a:r>
            <a:r>
              <a:rPr lang="pl-PL" dirty="0" smtClean="0"/>
              <a:t> (zwykle w chorobach nowotworowych)- trwałe uszkodzenie struktur nerwowych przy niepowodzeniu innych form terapii (alkohol etylowy, fenol, glicerol, niska temperatura, wysoka temperatura i inne)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1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niefarmakologiczne…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Czy przypadkiem nie powinno być umieszczone przed leczeniem farmakologicznym ???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A jakie to są metody?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30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1) Przezskórna stymulacja nerwów- TENS</a:t>
            </a:r>
          </a:p>
          <a:p>
            <a:r>
              <a:rPr lang="pl-PL" dirty="0" smtClean="0"/>
              <a:t>2) Krioterapia i terapia ciepłem w zależności od wskazań</a:t>
            </a:r>
          </a:p>
          <a:p>
            <a:r>
              <a:rPr lang="pl-PL" dirty="0" smtClean="0"/>
              <a:t>3) Galwanizacja i jontoforeza</a:t>
            </a:r>
          </a:p>
          <a:p>
            <a:r>
              <a:rPr lang="pl-PL" dirty="0" smtClean="0"/>
              <a:t>4) Masaż</a:t>
            </a:r>
          </a:p>
          <a:p>
            <a:r>
              <a:rPr lang="pl-PL" dirty="0" smtClean="0"/>
              <a:t>5) Kinezyterapia</a:t>
            </a:r>
          </a:p>
          <a:p>
            <a:r>
              <a:rPr lang="pl-PL" dirty="0" smtClean="0"/>
              <a:t>6) Akupunktura</a:t>
            </a:r>
          </a:p>
          <a:p>
            <a:r>
              <a:rPr lang="pl-PL" dirty="0" smtClean="0"/>
              <a:t>7) Psychoterapia</a:t>
            </a:r>
          </a:p>
          <a:p>
            <a:r>
              <a:rPr lang="pl-PL" dirty="0" smtClean="0"/>
              <a:t>8) Terapia behawioralna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7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ALE CZY TO WSZYSTKO???</a:t>
            </a:r>
            <a:endParaRPr lang="pl-P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robi przeciętny lekarz gdy zgłasza się do niego pacjent z bólem kręgosłupa, stawu obwodowego itp.</a:t>
            </a:r>
          </a:p>
          <a:p>
            <a:endParaRPr lang="pl-PL" dirty="0"/>
          </a:p>
          <a:p>
            <a:r>
              <a:rPr lang="pl-PL" dirty="0" smtClean="0">
                <a:solidFill>
                  <a:schemeClr val="tx2">
                    <a:lumMod val="10000"/>
                  </a:schemeClr>
                </a:solidFill>
              </a:rPr>
              <a:t>Z tych rozważań wyłączam bóle nowotworowe, wieńcowe i takie, których przyczyną był określony i świeży uraz</a:t>
            </a:r>
          </a:p>
          <a:p>
            <a:endParaRPr lang="pl-PL" dirty="0">
              <a:solidFill>
                <a:schemeClr val="tx2">
                  <a:lumMod val="10000"/>
                </a:schemeClr>
              </a:solidFill>
            </a:endParaRPr>
          </a:p>
          <a:p>
            <a:endParaRPr lang="pl-PL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pl-PL" dirty="0" smtClean="0">
                <a:solidFill>
                  <a:schemeClr val="tx2">
                    <a:lumMod val="10000"/>
                  </a:schemeClr>
                </a:solidFill>
              </a:rPr>
              <a:t>NO WIĘC CO ROBI???</a:t>
            </a:r>
            <a:endParaRPr lang="pl-PL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Najczęstszym działaniem lekarza rodzinnego (na nim na razie się skupiamy) jest przepisanie leku recepturowego z grupy </a:t>
            </a:r>
            <a:r>
              <a:rPr lang="pl-PL" dirty="0" err="1" smtClean="0"/>
              <a:t>nlpz</a:t>
            </a:r>
            <a:r>
              <a:rPr lang="pl-PL" dirty="0" smtClean="0"/>
              <a:t>.</a:t>
            </a:r>
          </a:p>
          <a:p>
            <a:r>
              <a:rPr lang="pl-PL" dirty="0" smtClean="0"/>
              <a:t>Dobrze aby był to lek dostępny tylko na receptę (przepisanie </a:t>
            </a:r>
            <a:r>
              <a:rPr lang="pl-PL" dirty="0" err="1" smtClean="0"/>
              <a:t>Ibupromu</a:t>
            </a:r>
            <a:r>
              <a:rPr lang="pl-PL" dirty="0" smtClean="0"/>
              <a:t> dostępnego przy kasie w Biedronce może przecież podważyć zaufanie do lekarza). </a:t>
            </a:r>
          </a:p>
          <a:p>
            <a:r>
              <a:rPr lang="pl-PL" dirty="0" smtClean="0"/>
              <a:t>Cel jest jeden: a może przejdzie (to się nawet często zdarza), wtedy mamy pacjenta „cudownie” wyleczonego…no w każdym razie z głowy na parę tygodni</a:t>
            </a:r>
          </a:p>
          <a:p>
            <a:endParaRPr lang="pl-PL" dirty="0"/>
          </a:p>
          <a:p>
            <a:pPr algn="ctr"/>
            <a:r>
              <a:rPr lang="pl-PL" dirty="0" smtClean="0">
                <a:solidFill>
                  <a:schemeClr val="accent1"/>
                </a:solidFill>
              </a:rPr>
              <a:t>A JAK NIE PRZEJDZIE???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0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są dwie opcje- można zmienić lek, ewentualnie dołożyć jakiś </a:t>
            </a:r>
            <a:r>
              <a:rPr lang="pl-PL" dirty="0" err="1" smtClean="0"/>
              <a:t>miorelaksant</a:t>
            </a:r>
            <a:endParaRPr lang="pl-PL" dirty="0" smtClean="0"/>
          </a:p>
          <a:p>
            <a:r>
              <a:rPr lang="pl-PL" dirty="0" smtClean="0"/>
              <a:t>Jak po pierwszym leku nie przeszło to po drugim też pewnie nie ale bywają wyjątki…</a:t>
            </a:r>
          </a:p>
          <a:p>
            <a:r>
              <a:rPr lang="pl-PL" dirty="0" smtClean="0"/>
              <a:t>Co wtedy robi rodzinny?</a:t>
            </a:r>
          </a:p>
          <a:p>
            <a:r>
              <a:rPr lang="pl-PL" dirty="0" smtClean="0"/>
              <a:t>1) jak jest mądry i w miarę bogaty to da skierowanie na </a:t>
            </a:r>
            <a:r>
              <a:rPr lang="pl-PL" dirty="0" err="1" smtClean="0"/>
              <a:t>rtg</a:t>
            </a:r>
            <a:endParaRPr lang="pl-PL" dirty="0" smtClean="0"/>
          </a:p>
          <a:p>
            <a:r>
              <a:rPr lang="pl-PL" dirty="0" smtClean="0"/>
              <a:t>2) jak jest tylko mądry to da skierowanie do neurologa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64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Ad.1</a:t>
            </a:r>
          </a:p>
          <a:p>
            <a:r>
              <a:rPr lang="pl-PL" dirty="0" smtClean="0"/>
              <a:t>Po otrzymaniu wyniku </a:t>
            </a:r>
            <a:r>
              <a:rPr lang="pl-PL" dirty="0" err="1" smtClean="0"/>
              <a:t>rtg</a:t>
            </a:r>
            <a:r>
              <a:rPr lang="pl-PL" dirty="0" smtClean="0"/>
              <a:t> ….</a:t>
            </a:r>
            <a:r>
              <a:rPr lang="pl-PL" dirty="0" err="1" smtClean="0"/>
              <a:t>hmm</a:t>
            </a:r>
            <a:r>
              <a:rPr lang="pl-PL" dirty="0" smtClean="0"/>
              <a:t> wyszły zmiany: zniesienie, odprostowanie fizjologicznych krzywizn, zwężenie przestrzeni międzykręgowych, kręgozmyki, zmiany zwyrodnieniowe itp.</a:t>
            </a:r>
          </a:p>
          <a:p>
            <a:r>
              <a:rPr lang="pl-PL" dirty="0" smtClean="0"/>
              <a:t>Wtedy-</a:t>
            </a:r>
          </a:p>
          <a:p>
            <a:r>
              <a:rPr lang="pl-PL" dirty="0" smtClean="0"/>
              <a:t>1) </a:t>
            </a:r>
            <a:r>
              <a:rPr lang="pl-PL" dirty="0" err="1" smtClean="0"/>
              <a:t>Nlpz</a:t>
            </a:r>
            <a:r>
              <a:rPr lang="pl-PL" dirty="0" smtClean="0"/>
              <a:t>- pacjent wraca bo nie działają (rzadko działają)</a:t>
            </a:r>
          </a:p>
          <a:p>
            <a:r>
              <a:rPr lang="pl-PL" dirty="0" smtClean="0"/>
              <a:t>2) Skierowanie na zabiegi (czas oczekiwania kilka miesięcy) a do tego czasu </a:t>
            </a:r>
            <a:r>
              <a:rPr lang="pl-PL" dirty="0" err="1" smtClean="0"/>
              <a:t>nlpz</a:t>
            </a:r>
            <a:r>
              <a:rPr lang="pl-PL" dirty="0" smtClean="0"/>
              <a:t>- pacjent wraca bo dolegliwości bólowe nadal są</a:t>
            </a:r>
          </a:p>
          <a:p>
            <a:r>
              <a:rPr lang="pl-PL" dirty="0" smtClean="0"/>
              <a:t>3) Skierowanie do neurologa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29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Neurolog (czas oczekiwania zwykle parę miesięcy)</a:t>
            </a:r>
          </a:p>
          <a:p>
            <a:r>
              <a:rPr lang="pl-PL" dirty="0" smtClean="0"/>
              <a:t>1) Skierowanie na tomografię komputerową lub rezonans magnetyczny</a:t>
            </a:r>
          </a:p>
          <a:p>
            <a:r>
              <a:rPr lang="pl-PL" dirty="0" smtClean="0"/>
              <a:t>2) Wyszły zmiany- skierowanie na zabiegi (czas oczekiwania kilka miesięcy) i </a:t>
            </a:r>
            <a:r>
              <a:rPr lang="pl-PL" dirty="0" err="1" smtClean="0"/>
              <a:t>nlpz</a:t>
            </a:r>
            <a:endParaRPr lang="pl-PL" dirty="0" smtClean="0"/>
          </a:p>
          <a:p>
            <a:r>
              <a:rPr lang="pl-PL" dirty="0" smtClean="0"/>
              <a:t>3) W skrajnych przypadkach skierowanie do neurochirurga</a:t>
            </a:r>
          </a:p>
          <a:p>
            <a:r>
              <a:rPr lang="pl-PL" dirty="0" smtClean="0"/>
              <a:t>4) Brak poprawy- powrót do lekarza rodzinnego- zabiegi i </a:t>
            </a:r>
            <a:r>
              <a:rPr lang="pl-PL" dirty="0" err="1" smtClean="0"/>
              <a:t>nlpz</a:t>
            </a:r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7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RODZAJE BÓLU</a:t>
            </a:r>
          </a:p>
          <a:p>
            <a:endParaRPr lang="pl-PL" dirty="0"/>
          </a:p>
          <a:p>
            <a:r>
              <a:rPr lang="pl-PL" dirty="0" smtClean="0"/>
              <a:t>1) Ból pierwotny- ma charakter ostry , kłujący, szybko dociera do świadomości, jest dobrze umiejscowiony i mija z chwilą ustania czynnika szkodliwego. Ból ten wywołuje odruchową reakcję organizmu mającą na celu ochronę tkanek  przez uniknięcie działania czynnika szkodliwego.</a:t>
            </a:r>
          </a:p>
          <a:p>
            <a:r>
              <a:rPr lang="pl-PL" dirty="0" smtClean="0"/>
              <a:t>2) Ból wtórny jest przewodzony znacznie wolniej, ma charakter rozlany, trudny do umiejscowienia i trwa znacznie dłużej niż bodziec, który go spowodował. Wywołuje on narastający, toniczny wzrost napięcia mięśni szkieletowych otaczających uszkodzone tkanki.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3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 smtClean="0"/>
              <a:t>TO JEST SCHEMAT KTÓRY SIĘ STOSUJE POWSZECHNIE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accent1"/>
                </a:solidFill>
              </a:rPr>
              <a:t>JA TEŻ TAK LECZYŁEM !!!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5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CHIROPRAKTYKI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/>
          </a:p>
          <a:p>
            <a:pPr marL="0" indent="0" algn="ctr">
              <a:buNone/>
            </a:pPr>
            <a:r>
              <a:rPr lang="pl-PL" smtClean="0"/>
              <a:t>LECZENIE PRZYCZYNOWE 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28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u="sng" dirty="0" smtClean="0"/>
              <a:t>NA KONIEC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i="1" dirty="0" smtClean="0"/>
              <a:t>OBSERWACJE WŁASNE</a:t>
            </a:r>
            <a:br>
              <a:rPr lang="pl-PL" sz="3200" i="1" dirty="0" smtClean="0"/>
            </a:br>
            <a:r>
              <a:rPr lang="pl-PL" sz="3200" i="1" dirty="0" smtClean="0"/>
              <a:t>06.2014-05.2015</a:t>
            </a:r>
            <a:br>
              <a:rPr lang="pl-PL" sz="3200" i="1" dirty="0" smtClean="0"/>
            </a:br>
            <a:r>
              <a:rPr lang="pl-PL" i="1" dirty="0" smtClean="0"/>
              <a:t/>
            </a:r>
            <a:br>
              <a:rPr lang="pl-PL" i="1" dirty="0" smtClean="0"/>
            </a:b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grupie pacjentów regularnie zgłaszających się na zabiegi </a:t>
            </a:r>
            <a:r>
              <a:rPr lang="pl-PL" dirty="0" err="1" smtClean="0"/>
              <a:t>chiropraktyczne</a:t>
            </a:r>
            <a:r>
              <a:rPr lang="pl-PL" dirty="0" smtClean="0"/>
              <a:t> zapotrzebowanie na wystawianie recept na leki       z grupy niesteroidowych leków przeciwzapalnych                                  i przeciwbólowych (w tym paracetamol i </a:t>
            </a:r>
            <a:r>
              <a:rPr lang="pl-PL" dirty="0" err="1" smtClean="0"/>
              <a:t>tramadol</a:t>
            </a:r>
            <a:r>
              <a:rPr lang="pl-PL" dirty="0" smtClean="0"/>
              <a:t>) spadło o 90%</a:t>
            </a:r>
          </a:p>
          <a:p>
            <a:endParaRPr lang="pl-PL" dirty="0"/>
          </a:p>
          <a:p>
            <a:r>
              <a:rPr lang="pl-PL" dirty="0" smtClean="0"/>
              <a:t>U pacjentów u których cel terapeutyczny nie został jeszcze osiągnięty, zapotrzebowanie na te leki istotnie zmalało.</a:t>
            </a:r>
          </a:p>
          <a:p>
            <a:endParaRPr lang="pl-PL" dirty="0"/>
          </a:p>
          <a:p>
            <a:r>
              <a:rPr lang="pl-PL" dirty="0" smtClean="0"/>
              <a:t>Żaden z pacjentów nie poprosił o zwiększenie dawki ani ilości uprzednio ordynowanych leków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4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dirty="0" smtClean="0">
                <a:solidFill>
                  <a:schemeClr val="accent1"/>
                </a:solidFill>
              </a:rPr>
              <a:t>DZIĘKUJĘ </a:t>
            </a:r>
          </a:p>
          <a:p>
            <a:pPr algn="ctr"/>
            <a:r>
              <a:rPr lang="pl-PL" sz="6600" dirty="0" smtClean="0">
                <a:solidFill>
                  <a:schemeClr val="accent1"/>
                </a:solidFill>
              </a:rPr>
              <a:t>ZA UWAGĘ</a:t>
            </a:r>
          </a:p>
          <a:p>
            <a:pPr algn="ctr"/>
            <a:endParaRPr lang="pl-PL" sz="6600" dirty="0">
              <a:solidFill>
                <a:schemeClr val="accent1"/>
              </a:solidFill>
            </a:endParaRPr>
          </a:p>
          <a:p>
            <a:pPr algn="r"/>
            <a:r>
              <a:rPr lang="pl-PL" sz="2800" dirty="0" smtClean="0">
                <a:solidFill>
                  <a:schemeClr val="accent1"/>
                </a:solidFill>
              </a:rPr>
              <a:t>Przysiek</a:t>
            </a:r>
            <a:r>
              <a:rPr lang="pl-PL" sz="2800" smtClean="0">
                <a:solidFill>
                  <a:schemeClr val="accent1"/>
                </a:solidFill>
              </a:rPr>
              <a:t>, 23.05.2015</a:t>
            </a:r>
            <a:endParaRPr lang="pl-PL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Ból jest doznaniem czuciowym, związanym zarówno z działaniem uszkadzającego bodźca jak i spostrzeżeniem powstającym na podstawie psychicznej interpretacji zachodzących zjawisk, zmodyfikowanym przez wcześniejsze doświadczenia                             i psychosomatyczne uwarunkowania. </a:t>
            </a:r>
            <a:r>
              <a:rPr lang="pl-PL" dirty="0" err="1" smtClean="0"/>
              <a:t>Nocycepcja</a:t>
            </a:r>
            <a:r>
              <a:rPr lang="pl-PL" dirty="0" smtClean="0"/>
              <a:t> jest fizjologicznym procesem odczuwania bólu a jego klinicznym wykładnikiem jest cierpienie, będące psychicznym komponentem zachowania bólowego</a:t>
            </a:r>
          </a:p>
          <a:p>
            <a:r>
              <a:rPr lang="pl-PL" dirty="0" smtClean="0"/>
              <a:t>Ból powstaje w wyniku podrażnienia receptorów bólowych lub obniżenia progu ich pobudliwości albo też w następstwie uszkodzenia układu nerwowego. Może się pojawiać także bez uszkodzenia tkanek, jednak jest odnoszony przez chorego do takiego uszkodzenia- ból psychogenny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7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Podstawową funkcją bólu jest jego </a:t>
            </a:r>
            <a:r>
              <a:rPr lang="pl-PL" dirty="0" err="1" smtClean="0"/>
              <a:t>ostrzegająco</a:t>
            </a:r>
            <a:r>
              <a:rPr lang="pl-PL" dirty="0" smtClean="0"/>
              <a:t>-ochronne działanie</a:t>
            </a:r>
          </a:p>
          <a:p>
            <a:r>
              <a:rPr lang="pl-PL" dirty="0" smtClean="0"/>
              <a:t>Ból fizjologiczny np. taki gdy dotkniemy gorącego przedmiotu ma na celu wywołanie natychmiastowej reakcji, jaką jest usunięcie się</a:t>
            </a:r>
            <a:r>
              <a:rPr lang="pl-PL" dirty="0"/>
              <a:t> </a:t>
            </a:r>
            <a:r>
              <a:rPr lang="pl-PL" dirty="0" smtClean="0"/>
              <a:t>  z obszaru zagrożenia w obawie przed uszkodzeniem tkanek</a:t>
            </a:r>
          </a:p>
          <a:p>
            <a:r>
              <a:rPr lang="pl-PL" dirty="0" smtClean="0"/>
              <a:t>W przypadku dokonanych urazów np. skręcenia, złamania, bólowi towarzyszy ograniczenie aktywności a wraz z nadwrażliwością dodatkowo eliminuje możliwość jakiegokolwiek kontaktu, przez co zmniejsza się ryzyko dalszego uszkodzenia lub nasilenia zmian patofizjologicznych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88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Ból ostry (pierwotny) wywołuje wyzwolenie reakcji atawistycznych takich jak: przyspieszenie akcji serca i oddechu, wzrostu rzutu serca, wzrostu ciśnienia tętniczego krwi, wzmożonej potliwości, pobudzenia psychomotorycznego</a:t>
            </a:r>
          </a:p>
          <a:p>
            <a:r>
              <a:rPr lang="pl-PL" dirty="0" smtClean="0"/>
              <a:t>Ból wtórny (przewlekły o ile trwa ponad 3 miesiące) oprócz wyżej wymienionych, aczkolwiek pozbawionych pierwotnej dynamiki objawów, powoduje obniżenie jakości życia, poprzez zaburzenia fizjologiczne, psychologiczne i społeczne. Zależą one od czasu trwania bólu i stopnia jego natężenia, nie zaś od przyczyny powstawania bólu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7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Istnieje także trzeci rodzaj bólu tzw. </a:t>
            </a:r>
            <a:r>
              <a:rPr lang="pl-PL" dirty="0"/>
              <a:t>b</a:t>
            </a:r>
            <a:r>
              <a:rPr lang="pl-PL" dirty="0" smtClean="0"/>
              <a:t>ól niereceptorowy czyli ból patologiczny w którym rozróżniamy ból neuropatyczny oraz ból psychogenny, związany z procesem myślenia, stanem emocjonalnym lub osobowością, występujący bez uszkodzenia tkanek, chociaż opisywany w takich kategoriach</a:t>
            </a:r>
          </a:p>
          <a:p>
            <a:r>
              <a:rPr lang="pl-PL" dirty="0" smtClean="0"/>
              <a:t>Ból neuropatyczny jest rodzajem bólu patologicznego. Jest on spowodowany lub zainicjowany pierwotnym uszkodzeniem układu nerwowego. Są to różnorodne zespoły bólowe, które nie mają wspólnej etiologii ani umiejscowienia. Może on wynikać z nadpobudliwości neuronów zarówno obwodowych jaki                       i ośrodkowych, może też wynikać z obniżenia progu pobudliwości zakończeń nerwowych.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64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Ból ten może być zależny od pobudzenia układu współczulnego. Nadpobudliwość neuronów nie jest jednak przejawem jednego mechanizmu ale wynika z kombinacji wielu czynników, które sumując się określają stopień tej nadpobudliwości u poszczególnych pacjentów jak też w poszczególnych zespołach bólowych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9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PRZYCZYNY BÓLU NEUROPATYCZNEGO (</a:t>
            </a:r>
            <a:r>
              <a:rPr lang="pl-PL" dirty="0" err="1" smtClean="0"/>
              <a:t>Wordliczek</a:t>
            </a:r>
            <a:r>
              <a:rPr lang="pl-PL" dirty="0" smtClean="0"/>
              <a:t>, Dobrogowski)</a:t>
            </a:r>
          </a:p>
          <a:p>
            <a:r>
              <a:rPr lang="pl-PL" dirty="0" smtClean="0"/>
              <a:t>1) Nerw- amputacja, przecięcie nerwu</a:t>
            </a:r>
          </a:p>
          <a:p>
            <a:r>
              <a:rPr lang="pl-PL" dirty="0"/>
              <a:t> </a:t>
            </a:r>
            <a:r>
              <a:rPr lang="pl-PL" dirty="0" smtClean="0"/>
              <a:t>             - ucisk (zespoły </a:t>
            </a:r>
            <a:r>
              <a:rPr lang="pl-PL" dirty="0" err="1" smtClean="0"/>
              <a:t>cieśni</a:t>
            </a:r>
            <a:r>
              <a:rPr lang="pl-PL" dirty="0" smtClean="0"/>
              <a:t>, guzy)</a:t>
            </a:r>
          </a:p>
          <a:p>
            <a:r>
              <a:rPr lang="pl-PL" dirty="0"/>
              <a:t> </a:t>
            </a:r>
            <a:r>
              <a:rPr lang="pl-PL" dirty="0" smtClean="0"/>
              <a:t>             - zmiażdżenie, rozciągnięcie, niecałkowite przecięcie-uraz</a:t>
            </a:r>
          </a:p>
          <a:p>
            <a:r>
              <a:rPr lang="pl-PL" dirty="0"/>
              <a:t> </a:t>
            </a:r>
            <a:r>
              <a:rPr lang="pl-PL" dirty="0" smtClean="0"/>
              <a:t>             -</a:t>
            </a:r>
            <a:r>
              <a:rPr lang="pl-PL" dirty="0" err="1" smtClean="0"/>
              <a:t>mononeuropatie</a:t>
            </a:r>
            <a:r>
              <a:rPr lang="pl-PL" dirty="0" smtClean="0"/>
              <a:t>- cukrzyca, napromieniowanie, niedokrwienie</a:t>
            </a:r>
          </a:p>
          <a:p>
            <a:r>
              <a:rPr lang="pl-PL" dirty="0"/>
              <a:t> </a:t>
            </a:r>
            <a:r>
              <a:rPr lang="pl-PL" dirty="0" smtClean="0"/>
              <a:t>             -polineuropatie- cukrzyca, </a:t>
            </a:r>
            <a:r>
              <a:rPr lang="pl-PL" dirty="0" err="1" smtClean="0"/>
              <a:t>amyloidoza</a:t>
            </a:r>
            <a:r>
              <a:rPr lang="pl-PL" dirty="0" smtClean="0"/>
              <a:t>, zatrucia</a:t>
            </a:r>
          </a:p>
          <a:p>
            <a:r>
              <a:rPr lang="pl-PL" dirty="0" smtClean="0"/>
              <a:t>2) Zwój rdzeniowy- ucisk (krążek międzykręgowy, guz, blizna)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- wyrwanie (</a:t>
            </a:r>
            <a:r>
              <a:rPr lang="pl-PL" dirty="0" err="1" smtClean="0"/>
              <a:t>awulsja</a:t>
            </a:r>
            <a:r>
              <a:rPr lang="pl-PL" dirty="0" smtClean="0"/>
              <a:t>) korzeni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-infekcja (półpasiec)</a:t>
            </a:r>
          </a:p>
          <a:p>
            <a:r>
              <a:rPr lang="pl-PL" dirty="0" smtClean="0"/>
              <a:t>Rdzeń kręgowy- stłuczenie, guz, niecałkowite przecięcie</a:t>
            </a:r>
          </a:p>
          <a:p>
            <a:r>
              <a:rPr lang="pl-PL" dirty="0" smtClean="0"/>
              <a:t>Pień mózgu, wzgórze, półkule mózgu- zaburzenia ukrwienia, guz, uraz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329</TotalTime>
  <Words>1736</Words>
  <Application>Microsoft Office PowerPoint</Application>
  <PresentationFormat>Panoramiczny</PresentationFormat>
  <Paragraphs>161</Paragraphs>
  <Slides>33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Century Gothic</vt:lpstr>
      <vt:lpstr>Wingdings 3</vt:lpstr>
      <vt:lpstr>Jon</vt:lpstr>
      <vt:lpstr>BÓL- CO NAPRAWDĘ O NIM WIEMY…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SOMATYZACJA</vt:lpstr>
      <vt:lpstr>BÓL MIĘŚNIOWO-SZKIELETOWY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CZY?</vt:lpstr>
      <vt:lpstr>JAK?</vt:lpstr>
      <vt:lpstr>KLINICZNA OCENA CHOREGO  Z BÓLEM</vt:lpstr>
      <vt:lpstr>Leczenie przyczynowe</vt:lpstr>
      <vt:lpstr>Leczenie farmakologiczne (objawowe)</vt:lpstr>
      <vt:lpstr>Prezentacja programu PowerPoint</vt:lpstr>
      <vt:lpstr>Leczenie niefarmakologiczne…</vt:lpstr>
      <vt:lpstr>Prezentacja programu PowerPoint</vt:lpstr>
      <vt:lpstr>ALE CZY TO WSZYSTKO???</vt:lpstr>
      <vt:lpstr>Prezentacja programu PowerPoint</vt:lpstr>
      <vt:lpstr>Prezentacja programu PowerPoint</vt:lpstr>
      <vt:lpstr>Prezentacja programu PowerPoint</vt:lpstr>
      <vt:lpstr>Prezentacja programu PowerPoint</vt:lpstr>
      <vt:lpstr>TO JEST SCHEMAT KTÓRY SIĘ STOSUJE POWSZECHNIE</vt:lpstr>
      <vt:lpstr>MIEJSCE CHIROPRAKTYKI</vt:lpstr>
      <vt:lpstr>NA KONIEC OBSERWACJE WŁASNE 06.2014-05.2015 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BÓL- CO NAPRAWDĘ O NIM WIEMY…</dc:title>
  <dc:creator>Tomasz Kliche</dc:creator>
  <cp:lastModifiedBy>Tomasz Kliche</cp:lastModifiedBy>
  <cp:revision>34</cp:revision>
  <dcterms:created xsi:type="dcterms:W3CDTF">2015-05-17T12:53:01Z</dcterms:created>
  <dcterms:modified xsi:type="dcterms:W3CDTF">2015-06-02T17:12:07Z</dcterms:modified>
</cp:coreProperties>
</file>