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258" r:id="rId5"/>
    <p:sldId id="259" r:id="rId6"/>
    <p:sldId id="299" r:id="rId7"/>
    <p:sldId id="266" r:id="rId8"/>
    <p:sldId id="285" r:id="rId9"/>
    <p:sldId id="300" r:id="rId10"/>
    <p:sldId id="284" r:id="rId11"/>
    <p:sldId id="301" r:id="rId12"/>
    <p:sldId id="279" r:id="rId13"/>
    <p:sldId id="302" r:id="rId14"/>
    <p:sldId id="270" r:id="rId15"/>
    <p:sldId id="305" r:id="rId16"/>
    <p:sldId id="265" r:id="rId17"/>
    <p:sldId id="287" r:id="rId18"/>
    <p:sldId id="303" r:id="rId19"/>
    <p:sldId id="264" r:id="rId20"/>
    <p:sldId id="292" r:id="rId21"/>
    <p:sldId id="304" r:id="rId22"/>
    <p:sldId id="278" r:id="rId23"/>
    <p:sldId id="269" r:id="rId24"/>
    <p:sldId id="274" r:id="rId25"/>
    <p:sldId id="261" r:id="rId26"/>
    <p:sldId id="260" r:id="rId27"/>
    <p:sldId id="276" r:id="rId28"/>
    <p:sldId id="272" r:id="rId29"/>
    <p:sldId id="281" r:id="rId30"/>
    <p:sldId id="294" r:id="rId31"/>
    <p:sldId id="293" r:id="rId32"/>
    <p:sldId id="290" r:id="rId33"/>
    <p:sldId id="295" r:id="rId34"/>
    <p:sldId id="297" r:id="rId35"/>
    <p:sldId id="267" r:id="rId36"/>
    <p:sldId id="306" r:id="rId37"/>
    <p:sldId id="289" r:id="rId38"/>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66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385" autoAdjust="0"/>
  </p:normalViewPr>
  <p:slideViewPr>
    <p:cSldViewPr>
      <p:cViewPr>
        <p:scale>
          <a:sx n="75" d="100"/>
          <a:sy n="75" d="100"/>
        </p:scale>
        <p:origin x="-396"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208D914-68FD-4C0E-A329-615CA16B473C}"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2CE6903-4A66-4C39-9060-4C753D120BAD}"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8C95D69-6DB4-474C-886C-D65B9480BAA4}" type="slidenum">
              <a:rPr lang="pl-PL"/>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2"/>
          <p:cNvSpPr>
            <a:spLocks noGrp="1"/>
          </p:cNvSpPr>
          <p:nvPr>
            <p:ph type="dt" sz="half" idx="10"/>
          </p:nvPr>
        </p:nvSpPr>
        <p:spPr>
          <a:xfrm>
            <a:off x="457200" y="6245225"/>
            <a:ext cx="2133600" cy="476250"/>
          </a:xfrm>
        </p:spPr>
        <p:txBody>
          <a:bodyPr/>
          <a:lstStyle>
            <a:lvl1pPr>
              <a:defRPr/>
            </a:lvl1pPr>
          </a:lstStyle>
          <a:p>
            <a:endParaRPr lang="pl-PL"/>
          </a:p>
        </p:txBody>
      </p:sp>
      <p:sp>
        <p:nvSpPr>
          <p:cNvPr id="4" name="Symbol zastępczy stopki 3"/>
          <p:cNvSpPr>
            <a:spLocks noGrp="1"/>
          </p:cNvSpPr>
          <p:nvPr>
            <p:ph type="ftr" sz="quarter" idx="11"/>
          </p:nvPr>
        </p:nvSpPr>
        <p:spPr>
          <a:xfrm>
            <a:off x="3124200" y="6245225"/>
            <a:ext cx="2895600" cy="476250"/>
          </a:xfrm>
        </p:spPr>
        <p:txBody>
          <a:bodyPr/>
          <a:lstStyle>
            <a:lvl1pPr>
              <a:defRPr/>
            </a:lvl1pPr>
          </a:lstStyle>
          <a:p>
            <a:endParaRPr lang="pl-PL"/>
          </a:p>
        </p:txBody>
      </p:sp>
      <p:sp>
        <p:nvSpPr>
          <p:cNvPr id="5" name="Symbol zastępczy numeru slajdu 4"/>
          <p:cNvSpPr>
            <a:spLocks noGrp="1"/>
          </p:cNvSpPr>
          <p:nvPr>
            <p:ph type="sldNum" sz="quarter" idx="12"/>
          </p:nvPr>
        </p:nvSpPr>
        <p:spPr>
          <a:xfrm>
            <a:off x="6553200" y="6245225"/>
            <a:ext cx="2133600" cy="476250"/>
          </a:xfrm>
        </p:spPr>
        <p:txBody>
          <a:bodyPr/>
          <a:lstStyle>
            <a:lvl1pPr>
              <a:defRPr/>
            </a:lvl1pPr>
          </a:lstStyle>
          <a:p>
            <a:fld id="{A8A5BE48-C1FA-42FE-B6A6-27ED03E8C89F}"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45225"/>
            <a:ext cx="2133600" cy="47625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5225"/>
            <a:ext cx="2895600" cy="47625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5225"/>
            <a:ext cx="2133600" cy="476250"/>
          </a:xfrm>
        </p:spPr>
        <p:txBody>
          <a:bodyPr/>
          <a:lstStyle>
            <a:lvl1pPr>
              <a:defRPr/>
            </a:lvl1pPr>
          </a:lstStyle>
          <a:p>
            <a:fld id="{2CAAD7BF-8CFF-41B6-AD4D-8CDA829D7FD3}" type="slidenum">
              <a:rPr lang="pl-PL"/>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57200" y="3938588"/>
            <a:ext cx="8229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72CD35C4-DBA0-420A-881B-CECE1883AFC8}" type="slidenum">
              <a:rPr lang="pl-PL"/>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45225"/>
            <a:ext cx="2133600" cy="47625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5225"/>
            <a:ext cx="2895600" cy="47625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5225"/>
            <a:ext cx="2133600" cy="476250"/>
          </a:xfrm>
        </p:spPr>
        <p:txBody>
          <a:bodyPr/>
          <a:lstStyle>
            <a:lvl1pPr>
              <a:defRPr/>
            </a:lvl1pPr>
          </a:lstStyle>
          <a:p>
            <a:fld id="{B87DD506-B835-4EFE-AA8B-6C42F8058F3E}"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E4F83575-9707-44B5-BB49-D6D4414CB146}"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1F993BE-CE42-4CD4-954D-FEE3F57C6AFD}"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1C5BADF-FD8B-4C1A-BFE6-EBB83270CBB9}"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7871FF73-078C-4ADB-85CD-6B7FE06D145F}"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68BF4400-975F-4F9B-8CA0-81EC24264588}"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3BC0EC5D-FB1B-4533-B3B5-D0455CFFB751}"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959DE09E-2838-4C0D-A6F0-49C6F2D4BA68}"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F5C7A4F6-DFA2-4834-9ED3-51256A027C98}"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0B13B6-4111-444D-8873-3E1E7FB4E9AE}"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terapiawisceralna.pl/artykuly/swiadomosc-serca/" TargetMode="External"/><Relationship Id="rId3" Type="http://schemas.openxmlformats.org/officeDocument/2006/relationships/hyperlink" Target="http://portalserca.pl/portal/portal.html" TargetMode="External"/><Relationship Id="rId7" Type="http://schemas.openxmlformats.org/officeDocument/2006/relationships/hyperlink" Target="http://koherencjaserca.blogspot.com/2011/05/inteligencja-serca.html" TargetMode="External"/><Relationship Id="rId2" Type="http://schemas.openxmlformats.org/officeDocument/2006/relationships/hyperlink" Target="http://www.poradnikzdrowie.pl/psychologia/dusza/neurokardiologia-naukowcy-dowodza-ze-serce-czuje-i-rozumie_41356.html" TargetMode="External"/><Relationship Id="rId1" Type="http://schemas.openxmlformats.org/officeDocument/2006/relationships/slideLayout" Target="../slideLayouts/slideLayout2.xml"/><Relationship Id="rId6" Type="http://schemas.openxmlformats.org/officeDocument/2006/relationships/hyperlink" Target="http://prosperita.edu.pl/kwant5.htm" TargetMode="External"/><Relationship Id="rId5" Type="http://schemas.openxmlformats.org/officeDocument/2006/relationships/hyperlink" Target="http://davidicke.pl/index.php/artykuly/45-ewolucja/337-serce-ma-swoj-wasny-mozg-i-wiadomo.html" TargetMode="External"/><Relationship Id="rId4" Type="http://schemas.openxmlformats.org/officeDocument/2006/relationships/hyperlink" Target="http://pl.wikipedia.org/wiki/Pole_elektromagnetycz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idx="4294967295"/>
          </p:nvPr>
        </p:nvSpPr>
        <p:spPr>
          <a:xfrm>
            <a:off x="0" y="274638"/>
            <a:ext cx="7391400" cy="1143000"/>
          </a:xfrm>
        </p:spPr>
        <p:txBody>
          <a:bodyPr/>
          <a:lstStyle/>
          <a:p>
            <a:r>
              <a:rPr lang="pl-PL"/>
              <a:t>          Świadomość  Serca</a:t>
            </a:r>
          </a:p>
        </p:txBody>
      </p:sp>
      <p:sp>
        <p:nvSpPr>
          <p:cNvPr id="5125" name="Rectangle 5"/>
          <p:cNvSpPr>
            <a:spLocks noGrp="1" noChangeArrowheads="1"/>
          </p:cNvSpPr>
          <p:nvPr>
            <p:ph type="body" sz="half" idx="4294967295"/>
          </p:nvPr>
        </p:nvSpPr>
        <p:spPr>
          <a:xfrm>
            <a:off x="0" y="3938588"/>
            <a:ext cx="8229600" cy="2187575"/>
          </a:xfrm>
        </p:spPr>
        <p:txBody>
          <a:bodyPr/>
          <a:lstStyle/>
          <a:p>
            <a:pPr algn="r"/>
            <a:endParaRPr lang="pl-PL" sz="1800"/>
          </a:p>
          <a:p>
            <a:pPr algn="r"/>
            <a:endParaRPr lang="pl-PL" sz="1800"/>
          </a:p>
          <a:p>
            <a:pPr algn="r">
              <a:buFontTx/>
              <a:buNone/>
            </a:pPr>
            <a:endParaRPr lang="pl-PL" sz="1800"/>
          </a:p>
          <a:p>
            <a:pPr algn="r">
              <a:buFontTx/>
              <a:buNone/>
            </a:pPr>
            <a:endParaRPr lang="pl-PL" sz="1800"/>
          </a:p>
          <a:p>
            <a:pPr algn="r">
              <a:buFontTx/>
              <a:buNone/>
            </a:pPr>
            <a:r>
              <a:rPr lang="pl-PL" sz="1800"/>
              <a:t>Jolanta Szyszło</a:t>
            </a:r>
          </a:p>
          <a:p>
            <a:pPr algn="r">
              <a:buFontTx/>
              <a:buNone/>
            </a:pPr>
            <a:r>
              <a:rPr lang="pl-PL" sz="1800"/>
              <a:t>2015</a:t>
            </a:r>
          </a:p>
        </p:txBody>
      </p:sp>
      <p:pic>
        <p:nvPicPr>
          <p:cNvPr id="5132" name="Picture 12" descr="images"/>
          <p:cNvPicPr>
            <a:picLocks noChangeAspect="1" noChangeArrowheads="1"/>
          </p:cNvPicPr>
          <p:nvPr>
            <p:ph/>
          </p:nvPr>
        </p:nvPicPr>
        <p:blipFill>
          <a:blip r:embed="rId2" cstate="print"/>
          <a:srcRect/>
          <a:stretch>
            <a:fillRect/>
          </a:stretch>
        </p:blipFill>
        <p:spPr>
          <a:xfrm>
            <a:off x="1295400" y="2328863"/>
            <a:ext cx="4586288" cy="3051175"/>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ytuł 1"/>
          <p:cNvSpPr>
            <a:spLocks noGrp="1"/>
          </p:cNvSpPr>
          <p:nvPr>
            <p:ph type="title" idx="4294967295"/>
          </p:nvPr>
        </p:nvSpPr>
        <p:spPr>
          <a:xfrm>
            <a:off x="684213" y="260350"/>
            <a:ext cx="7056437" cy="1143000"/>
          </a:xfrm>
        </p:spPr>
        <p:txBody>
          <a:bodyPr/>
          <a:lstStyle/>
          <a:p>
            <a:r>
              <a:rPr lang="pl-PL" sz="3600" b="1">
                <a:solidFill>
                  <a:srgbClr val="FF0000"/>
                </a:solidFill>
              </a:rPr>
              <a:t>SERCE I MÓZG ROZMAWIAJĄ</a:t>
            </a:r>
          </a:p>
        </p:txBody>
      </p:sp>
      <p:sp>
        <p:nvSpPr>
          <p:cNvPr id="4" name="Symbol zastępczy zawartości 3"/>
          <p:cNvSpPr>
            <a:spLocks noGrp="1"/>
          </p:cNvSpPr>
          <p:nvPr>
            <p:ph sz="half" idx="4294967295"/>
          </p:nvPr>
        </p:nvSpPr>
        <p:spPr>
          <a:xfrm>
            <a:off x="971550" y="1784350"/>
            <a:ext cx="4038600" cy="4525963"/>
          </a:xfrm>
        </p:spPr>
        <p:txBody>
          <a:bodyPr>
            <a:normAutofit/>
          </a:bodyPr>
          <a:lstStyle/>
          <a:p>
            <a:pPr algn="ctr">
              <a:lnSpc>
                <a:spcPct val="80000"/>
              </a:lnSpc>
            </a:pPr>
            <a:endParaRPr lang="pl-PL" sz="700"/>
          </a:p>
          <a:p>
            <a:pPr algn="ctr">
              <a:lnSpc>
                <a:spcPct val="80000"/>
              </a:lnSpc>
              <a:buFontTx/>
              <a:buNone/>
            </a:pPr>
            <a:r>
              <a:rPr lang="pl-PL" sz="1800" b="1"/>
              <a:t>Badania w nowej dyscyplinie – neurokardiologii - pokazują, że serce jest organem czuciowym i wyrafinowanym centrum dla otrzymywania i przetwarzania informacji. System nerwowy w sercu (</a:t>
            </a:r>
            <a:r>
              <a:rPr lang="pl-PL" altLang="en-US" sz="1800" b="1"/>
              <a:t>“</a:t>
            </a:r>
            <a:r>
              <a:rPr lang="pl-PL" sz="1800" b="1"/>
              <a:t>mózg serca</a:t>
            </a:r>
            <a:r>
              <a:rPr lang="pl-PL" altLang="en-US" sz="1800" b="1"/>
              <a:t>”</a:t>
            </a:r>
            <a:r>
              <a:rPr lang="pl-PL" sz="1800" b="1"/>
              <a:t>) umożliwia mu naukę, zapamiętywanie i podejmowania decyzji funkcjonalnych niezależnie od kory mózgowej.</a:t>
            </a:r>
          </a:p>
          <a:p>
            <a:pPr algn="ctr">
              <a:lnSpc>
                <a:spcPct val="80000"/>
              </a:lnSpc>
              <a:buFontTx/>
              <a:buNone/>
            </a:pPr>
            <a:r>
              <a:rPr lang="pl-PL" sz="1800" b="1"/>
              <a:t>  Liczne eksperymenty zademonstrowały, że sygnały które serce nieprzerwanie wysyła do mózgu wpływają na funkcję wyższych ośrodków mózgu biorących udział w percepcji, poznaniu i przetwarzaniu emocjonalnym</a:t>
            </a:r>
            <a:r>
              <a:rPr lang="pl-PL" sz="1800"/>
              <a:t>.</a:t>
            </a:r>
          </a:p>
          <a:p>
            <a:pPr>
              <a:lnSpc>
                <a:spcPct val="80000"/>
              </a:lnSpc>
              <a:buFontTx/>
              <a:buNone/>
            </a:pPr>
            <a:endParaRPr lang="pl-PL" sz="1800"/>
          </a:p>
        </p:txBody>
      </p:sp>
      <p:pic>
        <p:nvPicPr>
          <p:cNvPr id="5" name="Picture 2"/>
          <p:cNvPicPr>
            <a:picLocks noGrp="1" noChangeAspect="1" noChangeArrowheads="1"/>
          </p:cNvPicPr>
          <p:nvPr>
            <p:ph sz="half" idx="4294967295"/>
          </p:nvPr>
        </p:nvPicPr>
        <p:blipFill>
          <a:blip r:embed="rId3" cstate="print"/>
          <a:srcRect/>
          <a:stretch>
            <a:fillRect/>
          </a:stretch>
        </p:blipFill>
        <p:spPr>
          <a:xfrm>
            <a:off x="6394450" y="1268413"/>
            <a:ext cx="1993900" cy="1841500"/>
          </a:xfrm>
          <a:solidFill>
            <a:schemeClr val="accent6">
              <a:lumMod val="60000"/>
              <a:lumOff val="40000"/>
            </a:schemeClr>
          </a:solidFill>
          <a:ln/>
        </p:spPr>
      </p:pic>
      <p:pic>
        <p:nvPicPr>
          <p:cNvPr id="64517" name="Picture 5"/>
          <p:cNvPicPr>
            <a:picLocks noChangeAspect="1" noChangeArrowheads="1"/>
          </p:cNvPicPr>
          <p:nvPr/>
        </p:nvPicPr>
        <p:blipFill>
          <a:blip r:embed="rId4" cstate="print"/>
          <a:srcRect/>
          <a:stretch>
            <a:fillRect/>
          </a:stretch>
        </p:blipFill>
        <p:spPr bwMode="auto">
          <a:xfrm>
            <a:off x="6424613" y="3975100"/>
            <a:ext cx="1852612" cy="2439988"/>
          </a:xfrm>
          <a:prstGeom prst="rect">
            <a:avLst/>
          </a:prstGeom>
          <a:noFill/>
          <a:ln w="9525">
            <a:noFill/>
            <a:miter lim="800000"/>
            <a:headEnd/>
            <a:tailEnd/>
          </a:ln>
        </p:spPr>
      </p:pic>
      <p:sp>
        <p:nvSpPr>
          <p:cNvPr id="3" name="Strzałka w górę 2"/>
          <p:cNvSpPr/>
          <p:nvPr/>
        </p:nvSpPr>
        <p:spPr>
          <a:xfrm>
            <a:off x="7667625" y="2997200"/>
            <a:ext cx="360363" cy="977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FF0000"/>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pl-PL" sz="4000">
                <a:solidFill>
                  <a:srgbClr val="FF0000"/>
                </a:solidFill>
              </a:rPr>
              <a:t/>
            </a:r>
            <a:br>
              <a:rPr lang="pl-PL" sz="4000">
                <a:solidFill>
                  <a:srgbClr val="FF0000"/>
                </a:solidFill>
              </a:rPr>
            </a:br>
            <a:r>
              <a:rPr lang="pl-PL" sz="4000">
                <a:solidFill>
                  <a:srgbClr val="FF0000"/>
                </a:solidFill>
              </a:rPr>
              <a:t>Po transplantacji </a:t>
            </a:r>
            <a:br>
              <a:rPr lang="pl-PL" sz="4000">
                <a:solidFill>
                  <a:srgbClr val="FF0000"/>
                </a:solidFill>
              </a:rPr>
            </a:br>
            <a:r>
              <a:rPr lang="pl-PL" sz="4000">
                <a:solidFill>
                  <a:srgbClr val="FF0000"/>
                </a:solidFill>
              </a:rPr>
              <a:t>serce pamięta dawcę</a:t>
            </a:r>
            <a:r>
              <a:rPr lang="pl-PL" sz="4000" b="1">
                <a:solidFill>
                  <a:srgbClr val="FF0000"/>
                </a:solidFill>
              </a:rPr>
              <a:t/>
            </a:r>
            <a:br>
              <a:rPr lang="pl-PL" sz="4000" b="1">
                <a:solidFill>
                  <a:srgbClr val="FF0000"/>
                </a:solidFill>
              </a:rPr>
            </a:br>
            <a:endParaRPr lang="pl-PL" sz="4000" b="1">
              <a:solidFill>
                <a:srgbClr val="FF0000"/>
              </a:solidFill>
            </a:endParaRPr>
          </a:p>
        </p:txBody>
      </p:sp>
      <p:sp>
        <p:nvSpPr>
          <p:cNvPr id="130051" name="Rectangle 3"/>
          <p:cNvSpPr>
            <a:spLocks noGrp="1" noChangeArrowheads="1"/>
          </p:cNvSpPr>
          <p:nvPr>
            <p:ph type="body" idx="1"/>
          </p:nvPr>
        </p:nvSpPr>
        <p:spPr/>
        <p:txBody>
          <a:bodyPr/>
          <a:lstStyle/>
          <a:p>
            <a:pPr>
              <a:lnSpc>
                <a:spcPct val="80000"/>
              </a:lnSpc>
            </a:pPr>
            <a:r>
              <a:rPr lang="pl-PL" sz="2400"/>
              <a:t>Naukowcy uważają, że w sercu człowieka zapisane są wspomnienia różnego rodzaju przeżyć i doświadczeń. To może wyjaśniać, dlaczego osoby po transplantacji serca mają wspomnienia sytuacji, w których nie uczestniczyły, oraz zachowują się inaczej niż zwykle (np. zmieniają nawyki na takie, które miał dawca serca). Informacje zapisane w sercu mogą w znaczący sposób wpływać na osobowość pacjenta  po transplantacji. Na Uniwersytecie Arizona powstał nowy dział nauki nazwany kardiochirurgią energetyczną, który bada te niezwykłe powiązania między mózgiem i sercem człowieka. Dr Gary E. Schwarz oraz dr Linda G. Russek z Human Energy Systems Laboratory na tym uniwersytecie uważają, że z każdym swoim uderzeniem serce nie tylko pompuje krew, ale też wysyła do mózgu elektromagnetyczne informacje.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p:txBody>
          <a:bodyPr/>
          <a:lstStyle/>
          <a:p>
            <a:r>
              <a:rPr lang="pl-PL"/>
              <a:t>Instytut HeartMath</a:t>
            </a:r>
          </a:p>
        </p:txBody>
      </p:sp>
      <p:pic>
        <p:nvPicPr>
          <p:cNvPr id="52237" name="Picture 13" descr="Doc"/>
          <p:cNvPicPr>
            <a:picLocks noChangeAspect="1" noChangeArrowheads="1"/>
          </p:cNvPicPr>
          <p:nvPr>
            <p:ph sz="quarter" idx="1"/>
          </p:nvPr>
        </p:nvPicPr>
        <p:blipFill>
          <a:blip r:embed="rId2" cstate="print"/>
          <a:srcRect/>
          <a:stretch>
            <a:fillRect/>
          </a:stretch>
        </p:blipFill>
        <p:spPr>
          <a:xfrm>
            <a:off x="1616075" y="1600200"/>
            <a:ext cx="1720850" cy="2185988"/>
          </a:xfrm>
          <a:noFill/>
          <a:ln/>
        </p:spPr>
      </p:pic>
      <p:pic>
        <p:nvPicPr>
          <p:cNvPr id="52233" name="Picture 9" descr="heartmath"/>
          <p:cNvPicPr>
            <a:picLocks noChangeAspect="1" noChangeArrowheads="1"/>
          </p:cNvPicPr>
          <p:nvPr>
            <p:ph sz="quarter" idx="2"/>
          </p:nvPr>
        </p:nvPicPr>
        <p:blipFill>
          <a:blip r:embed="rId3" cstate="print"/>
          <a:srcRect/>
          <a:stretch>
            <a:fillRect/>
          </a:stretch>
        </p:blipFill>
        <p:spPr>
          <a:xfrm>
            <a:off x="5487988" y="1600200"/>
            <a:ext cx="2359025" cy="2185988"/>
          </a:xfrm>
          <a:noFill/>
          <a:ln/>
        </p:spPr>
      </p:pic>
      <p:sp>
        <p:nvSpPr>
          <p:cNvPr id="52231" name="Rectangle 7"/>
          <p:cNvSpPr>
            <a:spLocks noGrp="1" noChangeArrowheads="1"/>
          </p:cNvSpPr>
          <p:nvPr>
            <p:ph type="body" sz="half" idx="3"/>
          </p:nvPr>
        </p:nvSpPr>
        <p:spPr/>
        <p:txBody>
          <a:bodyPr/>
          <a:lstStyle/>
          <a:p>
            <a:pPr>
              <a:lnSpc>
                <a:spcPct val="80000"/>
              </a:lnSpc>
              <a:buFontTx/>
              <a:buNone/>
            </a:pPr>
            <a:r>
              <a:rPr lang="pl-PL" sz="2400"/>
              <a:t>             Doc Childre – założyciel HearthMath</a:t>
            </a:r>
          </a:p>
          <a:p>
            <a:pPr>
              <a:lnSpc>
                <a:spcPct val="80000"/>
              </a:lnSpc>
            </a:pPr>
            <a:endParaRPr lang="pl-PL" sz="2400"/>
          </a:p>
          <a:p>
            <a:pPr>
              <a:lnSpc>
                <a:spcPct val="80000"/>
              </a:lnSpc>
            </a:pPr>
            <a:r>
              <a:rPr lang="pl-PL" sz="2400"/>
              <a:t>Instytut Matematyki Serca (</a:t>
            </a:r>
            <a:r>
              <a:rPr lang="pl-PL" sz="2400" b="1"/>
              <a:t>Institute of HeartMath Research Center</a:t>
            </a:r>
            <a:r>
              <a:rPr lang="pl-PL" sz="2400"/>
              <a:t> w Boulder Creek w Kalifornii) od 1991 roku bada psychofizjologię stresu, emocji oraz interakcje pomiędzy sercem a mózgiem.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pl-PL"/>
              <a:t>Tematyka badań w HeartMath</a:t>
            </a:r>
          </a:p>
        </p:txBody>
      </p:sp>
      <p:sp>
        <p:nvSpPr>
          <p:cNvPr id="131075" name="Rectangle 3"/>
          <p:cNvSpPr>
            <a:spLocks noGrp="1" noChangeArrowheads="1"/>
          </p:cNvSpPr>
          <p:nvPr>
            <p:ph type="body" idx="1"/>
          </p:nvPr>
        </p:nvSpPr>
        <p:spPr/>
        <p:txBody>
          <a:bodyPr/>
          <a:lstStyle/>
          <a:p>
            <a:pPr>
              <a:lnSpc>
                <a:spcPct val="80000"/>
              </a:lnSpc>
            </a:pPr>
            <a:r>
              <a:rPr lang="pl-PL" sz="2400"/>
              <a:t>Naukowców z Instytutu HeartMath interesowało, dlaczego ludzie doznają uczucia miłości i radości w rejonie fizycznego serca oraz jak stres i negatywne emocje wpływają na układ odpornościowy, nerwowy, na pracę mózgu i serca człowieka. Dowiedli, że serce jest organem, który odbiera, wysyła i przetwarza informacje odebrane przez główną centralę, czyli mózg. Co ciekawe, wysyła do mózgu znacznie więcej informacji niż mózg do serca oraz może zignorować pewne informacje płynące od mózgu i podjąć własną decyzję. Sygnały wysyłane przez serce do mózgu wpływają na funkcjonowanie ośrodków związanych z zachowaniem człowieka, percepcją, a nawet emocjami. Serce wysyła sygnały do ciała migdałowatego, które odpowiada za przetwarzanie i zapamiętywanie reakcji emocjonalnych. Podsumowując zatem, serce ma swoją własną inteligencję!</a:t>
            </a:r>
            <a:br>
              <a:rPr lang="pl-PL" sz="2400"/>
            </a:br>
            <a:r>
              <a:rPr lang="pl-PL" sz="2400"/>
              <a:t/>
            </a:r>
            <a:br>
              <a:rPr lang="pl-PL" sz="2400"/>
            </a:br>
            <a:endParaRPr lang="pl-PL"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pl-PL"/>
              <a:t>Ciekawostka</a:t>
            </a:r>
          </a:p>
        </p:txBody>
      </p:sp>
      <p:sp>
        <p:nvSpPr>
          <p:cNvPr id="33797" name="Rectangle 5"/>
          <p:cNvSpPr>
            <a:spLocks noGrp="1" noChangeArrowheads="1"/>
          </p:cNvSpPr>
          <p:nvPr>
            <p:ph type="body" sz="half" idx="1"/>
          </p:nvPr>
        </p:nvSpPr>
        <p:spPr/>
        <p:txBody>
          <a:bodyPr/>
          <a:lstStyle/>
          <a:p>
            <a:pPr>
              <a:lnSpc>
                <a:spcPct val="90000"/>
              </a:lnSpc>
            </a:pPr>
            <a:r>
              <a:rPr lang="pl-PL" sz="2000"/>
              <a:t>Sygnały neurologiczne dopływające z serca do mózgu </a:t>
            </a:r>
            <a:r>
              <a:rPr lang="pl-PL" sz="2000" i="1" u="sng"/>
              <a:t>aktywują ciało migdałowate –</a:t>
            </a:r>
            <a:r>
              <a:rPr lang="pl-PL" sz="2000"/>
              <a:t> kluczowe centrum przetwarzania odpowiadające za reakcje behawioralne, immunologiczne i inne. Ułatwiają funkcjonowanie kory mózgowej, czego efektem jest podwyższenie tzw. jasności umysłu, sprawniejsze podejmowanie decyzji, zwiększona kreatywność. organizmie. </a:t>
            </a:r>
          </a:p>
          <a:p>
            <a:pPr>
              <a:lnSpc>
                <a:spcPct val="90000"/>
              </a:lnSpc>
            </a:pPr>
            <a:endParaRPr lang="pl-PL" sz="2000"/>
          </a:p>
        </p:txBody>
      </p:sp>
      <p:pic>
        <p:nvPicPr>
          <p:cNvPr id="33799" name="Picture 7" descr="tgdfgdfggdf"/>
          <p:cNvPicPr>
            <a:picLocks noChangeAspect="1" noChangeArrowheads="1"/>
          </p:cNvPicPr>
          <p:nvPr>
            <p:ph sz="half" idx="2"/>
          </p:nvPr>
        </p:nvPicPr>
        <p:blipFill>
          <a:blip r:embed="rId2" cstate="print"/>
          <a:srcRect/>
          <a:stretch>
            <a:fillRect/>
          </a:stretch>
        </p:blipFill>
        <p:spPr>
          <a:xfrm>
            <a:off x="4648200" y="2600325"/>
            <a:ext cx="4038600" cy="2525713"/>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pl-PL"/>
              <a:t>Ciało migdałowate</a:t>
            </a:r>
          </a:p>
        </p:txBody>
      </p:sp>
      <p:sp>
        <p:nvSpPr>
          <p:cNvPr id="134147" name="Rectangle 3"/>
          <p:cNvSpPr>
            <a:spLocks noGrp="1" noChangeArrowheads="1"/>
          </p:cNvSpPr>
          <p:nvPr>
            <p:ph type="body" idx="1"/>
          </p:nvPr>
        </p:nvSpPr>
        <p:spPr/>
        <p:txBody>
          <a:bodyPr/>
          <a:lstStyle/>
          <a:p>
            <a:pPr>
              <a:lnSpc>
                <a:spcPct val="90000"/>
              </a:lnSpc>
            </a:pPr>
            <a:r>
              <a:rPr lang="pl-PL" sz="2800"/>
              <a:t>Ciało migdałowate- odpowiada za przetwarzanie emocji. Pobudza układ współczulny.</a:t>
            </a:r>
          </a:p>
          <a:p>
            <a:pPr>
              <a:lnSpc>
                <a:spcPct val="90000"/>
              </a:lnSpc>
            </a:pPr>
            <a:r>
              <a:rPr lang="pl-PL" sz="2800"/>
              <a:t>Polscy naukowcy odkryli, gdzie przechowujemy miłe wspomnienia. Kiedy w myślach szukamy np. miejsc, gdzie spotkaliśmy kogoś interesującego, sięgamy do jądra środkowego ciała migdałowatego mózgu.</a:t>
            </a:r>
            <a:endParaRPr lang="pl-PL" sz="2800" b="1"/>
          </a:p>
          <a:p>
            <a:pPr>
              <a:lnSpc>
                <a:spcPct val="90000"/>
              </a:lnSpc>
            </a:pPr>
            <a:r>
              <a:rPr lang="pl-PL" sz="2800"/>
              <a:t>„Miłe wspomnienia są przechowywane w części mózgu znanej jako jądro środkowe ciała migdałowatego” – informuje Instytut Biologii Doświadczalnej im. M. Nenckiego w Warszawie.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l-PL"/>
              <a:t>Badania c.d.</a:t>
            </a:r>
          </a:p>
        </p:txBody>
      </p:sp>
      <p:sp>
        <p:nvSpPr>
          <p:cNvPr id="19459" name="Rectangle 3"/>
          <p:cNvSpPr>
            <a:spLocks noGrp="1" noChangeArrowheads="1"/>
          </p:cNvSpPr>
          <p:nvPr>
            <p:ph type="body" idx="1"/>
          </p:nvPr>
        </p:nvSpPr>
        <p:spPr/>
        <p:txBody>
          <a:bodyPr/>
          <a:lstStyle/>
          <a:p>
            <a:pPr>
              <a:lnSpc>
                <a:spcPct val="80000"/>
              </a:lnSpc>
            </a:pPr>
            <a:r>
              <a:rPr lang="pl-PL" altLang="zh-CN" sz="2400"/>
              <a:t>Podstawowe badania w Instytucie HeartMath pokazują, że informacje przynależące do stanu emocjonalnego osoby są przekazywane na wskroś ciała poprzez pole elektromagnetyczne serca. </a:t>
            </a:r>
          </a:p>
          <a:p>
            <a:pPr>
              <a:lnSpc>
                <a:spcPct val="80000"/>
              </a:lnSpc>
            </a:pPr>
            <a:r>
              <a:rPr lang="pl-PL" altLang="zh-CN" sz="2400"/>
              <a:t>Wzorce rytmiczne bicia serca zmieniają się znacząco gdy doświadczamy różnych emocji. Emocje negatywne takie jak gniew lub frustracja są powiązane z kapryśnymi, bezładnymi, niespójnymi wzorcami w rytmach serca. </a:t>
            </a:r>
          </a:p>
          <a:p>
            <a:pPr>
              <a:lnSpc>
                <a:spcPct val="80000"/>
              </a:lnSpc>
            </a:pPr>
            <a:r>
              <a:rPr lang="pl-PL" altLang="zh-CN" sz="2400"/>
              <a:t>Emocje pozytywne takie jak miłość lub wdzięczność są powiązane z gładkimi, uporządkowanymi, spójnymi wzorcami w aktywności rytmicznej serca. </a:t>
            </a:r>
            <a:endParaRPr lang="pl-PL"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AutoShape 7" descr="Znalezione obrazy dla zapytania dr Beatrice Lacey HeartMath"/>
          <p:cNvSpPr>
            <a:spLocks noChangeAspect="1" noChangeArrowheads="1"/>
          </p:cNvSpPr>
          <p:nvPr/>
        </p:nvSpPr>
        <p:spPr bwMode="auto">
          <a:xfrm>
            <a:off x="4419600" y="3276600"/>
            <a:ext cx="304800" cy="304800"/>
          </a:xfrm>
          <a:prstGeom prst="rect">
            <a:avLst/>
          </a:prstGeom>
          <a:noFill/>
        </p:spPr>
        <p:txBody>
          <a:bodyPr/>
          <a:lstStyle/>
          <a:p>
            <a:endParaRPr lang="pl-PL"/>
          </a:p>
        </p:txBody>
      </p:sp>
      <p:sp>
        <p:nvSpPr>
          <p:cNvPr id="67593" name="AutoShape 9" descr="Znalezione obrazy dla zapytania dr Beatrice Lacey HeartMath"/>
          <p:cNvSpPr>
            <a:spLocks noChangeAspect="1" noChangeArrowheads="1"/>
          </p:cNvSpPr>
          <p:nvPr/>
        </p:nvSpPr>
        <p:spPr bwMode="auto">
          <a:xfrm>
            <a:off x="4419600" y="3276600"/>
            <a:ext cx="304800" cy="304800"/>
          </a:xfrm>
          <a:prstGeom prst="rect">
            <a:avLst/>
          </a:prstGeom>
          <a:noFill/>
        </p:spPr>
        <p:txBody>
          <a:bodyPr/>
          <a:lstStyle/>
          <a:p>
            <a:endParaRPr lang="pl-PL"/>
          </a:p>
        </p:txBody>
      </p:sp>
      <p:sp>
        <p:nvSpPr>
          <p:cNvPr id="67605" name="Rectangle 21"/>
          <p:cNvSpPr>
            <a:spLocks noGrp="1" noChangeArrowheads="1"/>
          </p:cNvSpPr>
          <p:nvPr>
            <p:ph type="title"/>
          </p:nvPr>
        </p:nvSpPr>
        <p:spPr/>
        <p:txBody>
          <a:bodyPr/>
          <a:lstStyle/>
          <a:p>
            <a:r>
              <a:rPr lang="pl-PL">
                <a:solidFill>
                  <a:srgbClr val="FF0000"/>
                </a:solidFill>
              </a:rPr>
              <a:t>Niespójność</a:t>
            </a:r>
            <a:r>
              <a:rPr lang="pl-PL"/>
              <a:t> / </a:t>
            </a:r>
            <a:r>
              <a:rPr lang="pl-PL">
                <a:solidFill>
                  <a:srgbClr val="00CC66"/>
                </a:solidFill>
              </a:rPr>
              <a:t>Spójność</a:t>
            </a:r>
          </a:p>
        </p:txBody>
      </p:sp>
      <p:pic>
        <p:nvPicPr>
          <p:cNvPr id="67602" name="Picture 18" descr="tumblr_n5vn6yQO9b1rk0rzlo1_1280"/>
          <p:cNvPicPr>
            <a:picLocks noChangeAspect="1" noChangeArrowheads="1"/>
          </p:cNvPicPr>
          <p:nvPr>
            <p:ph sz="half" idx="1"/>
          </p:nvPr>
        </p:nvPicPr>
        <p:blipFill>
          <a:blip r:embed="rId2" cstate="print"/>
          <a:srcRect/>
          <a:stretch>
            <a:fillRect/>
          </a:stretch>
        </p:blipFill>
        <p:spPr>
          <a:xfrm>
            <a:off x="457200" y="2133600"/>
            <a:ext cx="4038600" cy="3429000"/>
          </a:xfrm>
          <a:noFill/>
          <a:ln/>
        </p:spPr>
      </p:pic>
      <p:pic>
        <p:nvPicPr>
          <p:cNvPr id="67600" name="Picture 16" descr="coherenceincoherence"/>
          <p:cNvPicPr>
            <a:picLocks noChangeAspect="1" noChangeArrowheads="1"/>
          </p:cNvPicPr>
          <p:nvPr>
            <p:ph sz="half" idx="2"/>
          </p:nvPr>
        </p:nvPicPr>
        <p:blipFill>
          <a:blip r:embed="rId3" cstate="print"/>
          <a:srcRect/>
          <a:stretch>
            <a:fillRect/>
          </a:stretch>
        </p:blipFill>
        <p:spPr>
          <a:xfrm>
            <a:off x="4886325" y="2303463"/>
            <a:ext cx="3560763" cy="311785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pl-PL">
                <a:solidFill>
                  <a:srgbClr val="00CC66"/>
                </a:solidFill>
              </a:rPr>
              <a:t>Stan koherencji,</a:t>
            </a:r>
            <a:r>
              <a:rPr lang="pl-PL"/>
              <a:t> </a:t>
            </a:r>
            <a:r>
              <a:rPr lang="pl-PL">
                <a:solidFill>
                  <a:srgbClr val="00CC66"/>
                </a:solidFill>
              </a:rPr>
              <a:t>spójności</a:t>
            </a:r>
          </a:p>
        </p:txBody>
      </p:sp>
      <p:sp>
        <p:nvSpPr>
          <p:cNvPr id="132099" name="Rectangle 3"/>
          <p:cNvSpPr>
            <a:spLocks noGrp="1" noChangeArrowheads="1"/>
          </p:cNvSpPr>
          <p:nvPr>
            <p:ph type="body" idx="1"/>
          </p:nvPr>
        </p:nvSpPr>
        <p:spPr/>
        <p:txBody>
          <a:bodyPr/>
          <a:lstStyle/>
          <a:p>
            <a:pPr>
              <a:lnSpc>
                <a:spcPct val="90000"/>
              </a:lnSpc>
            </a:pPr>
            <a:r>
              <a:rPr lang="pl-PL" sz="2800"/>
              <a:t>Naukowcy ustalili, że stan fizjologicznej koherencji serca tworzy spójne i stabilne pole, które bardzo korzystnie działa na nasze zdrowie. Przede wszystkim stan ten powoduje wysyłanie zrównoważonych prawidłowych impulsów do mózgu, który jako „podwykonawca” zajmuje się regulowaniem chemii we wszystkich komórkach ciała. Im dłużej w ciągu dnia jesteśmy w owym stanie koherencji, tym więcej czasu dostaje nasze ciało na wzmacnianie systemu immunologicznego lub na rekonwalescencję.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l-PL"/>
              <a:t>Pole serca</a:t>
            </a:r>
          </a:p>
        </p:txBody>
      </p:sp>
      <p:sp>
        <p:nvSpPr>
          <p:cNvPr id="18435" name="Rectangle 3"/>
          <p:cNvSpPr>
            <a:spLocks noGrp="1" noChangeArrowheads="1"/>
          </p:cNvSpPr>
          <p:nvPr>
            <p:ph type="body" idx="1"/>
          </p:nvPr>
        </p:nvSpPr>
        <p:spPr/>
        <p:txBody>
          <a:bodyPr/>
          <a:lstStyle/>
          <a:p>
            <a:pPr>
              <a:lnSpc>
                <a:spcPct val="90000"/>
              </a:lnSpc>
            </a:pPr>
            <a:r>
              <a:rPr lang="pl-PL" altLang="zh-CN" sz="2800"/>
              <a:t>Serce generuje najmocniejsze i najrozleglejsze pole elektromagnetyczne w całym ciele. W porównaniu do pola elektromagnetycznego wytwarzanego przez mózg </a:t>
            </a:r>
            <a:r>
              <a:rPr lang="pl-PL" altLang="zh-CN" sz="2800" b="1"/>
              <a:t>komponent elektromagnetyczny pola serca jest około 60 razy</a:t>
            </a:r>
            <a:r>
              <a:rPr lang="pl-PL" altLang="zh-CN" sz="2800"/>
              <a:t> większy w swej amplitudzie i przenika każdą komórkę w ciele</a:t>
            </a:r>
            <a:r>
              <a:rPr lang="pl-PL" altLang="zh-CN" sz="2800" b="1"/>
              <a:t>.</a:t>
            </a:r>
            <a:r>
              <a:rPr lang="pl-PL" altLang="zh-CN" sz="2800"/>
              <a:t> </a:t>
            </a:r>
            <a:r>
              <a:rPr lang="pl-PL" altLang="zh-CN" sz="2800" b="1"/>
              <a:t>Komponent magnetyczny serca jest w przybliżeniu 5000 razy silniejszy</a:t>
            </a:r>
            <a:r>
              <a:rPr lang="pl-PL" altLang="zh-CN" sz="2800"/>
              <a:t> niż pole magnetyczne mózgu i może zostać wykryty magnetometrem w odległości 2-3 metrów od ciała.</a:t>
            </a:r>
            <a:endParaRPr lang="pl-PL"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pl-PL" altLang="zh-CN" sz="4000"/>
              <a:t/>
            </a:r>
            <a:br>
              <a:rPr lang="pl-PL" altLang="zh-CN" sz="4000"/>
            </a:br>
            <a:r>
              <a:rPr lang="pl-PL" altLang="zh-CN" sz="4000"/>
              <a:t/>
            </a:r>
            <a:br>
              <a:rPr lang="pl-PL" altLang="zh-CN" sz="4000"/>
            </a:br>
            <a:r>
              <a:rPr lang="pl-PL" altLang="zh-CN" sz="4000"/>
              <a:t/>
            </a:r>
            <a:br>
              <a:rPr lang="pl-PL" altLang="zh-CN" sz="4000"/>
            </a:br>
            <a:r>
              <a:rPr lang="pl-PL" altLang="zh-CN" sz="4000"/>
              <a:t/>
            </a:r>
            <a:br>
              <a:rPr lang="pl-PL" altLang="zh-CN" sz="4000"/>
            </a:br>
            <a:r>
              <a:rPr lang="pl-PL" altLang="zh-CN" sz="4000"/>
              <a:t/>
            </a:r>
            <a:br>
              <a:rPr lang="pl-PL" altLang="zh-CN" sz="4000"/>
            </a:br>
            <a:r>
              <a:rPr lang="pl-PL" altLang="zh-CN" sz="4000"/>
              <a:t/>
            </a:r>
            <a:br>
              <a:rPr lang="pl-PL" altLang="zh-CN" sz="4000"/>
            </a:br>
            <a:r>
              <a:rPr lang="pl-PL" altLang="zh-CN" sz="4000"/>
              <a:t/>
            </a:r>
            <a:br>
              <a:rPr lang="pl-PL" altLang="zh-CN" sz="4000"/>
            </a:br>
            <a:r>
              <a:rPr lang="pl-PL" altLang="zh-CN" sz="4000"/>
              <a:t/>
            </a:r>
            <a:br>
              <a:rPr lang="pl-PL" altLang="zh-CN" sz="4000"/>
            </a:br>
            <a:r>
              <a:rPr lang="pl-PL" altLang="zh-CN" sz="4000"/>
              <a:t/>
            </a:r>
            <a:br>
              <a:rPr lang="pl-PL" altLang="zh-CN" sz="4000"/>
            </a:br>
            <a:endParaRPr lang="pl-PL" sz="4000"/>
          </a:p>
        </p:txBody>
      </p:sp>
      <p:sp>
        <p:nvSpPr>
          <p:cNvPr id="10247" name="Rectangle 7"/>
          <p:cNvSpPr>
            <a:spLocks noGrp="1" noChangeArrowheads="1"/>
          </p:cNvSpPr>
          <p:nvPr>
            <p:ph type="body" sz="half" idx="1"/>
          </p:nvPr>
        </p:nvSpPr>
        <p:spPr/>
        <p:txBody>
          <a:bodyPr/>
          <a:lstStyle/>
          <a:p>
            <a:pPr algn="ctr">
              <a:buFontTx/>
              <a:buNone/>
            </a:pPr>
            <a:r>
              <a:rPr lang="pl-PL" altLang="zh-CN" b="1">
                <a:solidFill>
                  <a:srgbClr val="FF0000"/>
                </a:solidFill>
              </a:rPr>
              <a:t>Serce </a:t>
            </a:r>
          </a:p>
          <a:p>
            <a:pPr algn="ctr">
              <a:buFontTx/>
              <a:buNone/>
            </a:pPr>
            <a:r>
              <a:rPr lang="pl-PL" altLang="zh-CN"/>
              <a:t>mechaniczna pompa w ciele, która utrzymuje nas przy życiu </a:t>
            </a:r>
          </a:p>
          <a:p>
            <a:pPr algn="ctr">
              <a:buFontTx/>
              <a:buNone/>
            </a:pPr>
            <a:r>
              <a:rPr lang="pl-PL" altLang="zh-CN"/>
              <a:t>ale </a:t>
            </a:r>
          </a:p>
          <a:p>
            <a:pPr algn="ctr">
              <a:buFontTx/>
              <a:buNone/>
            </a:pPr>
            <a:r>
              <a:rPr lang="pl-PL" altLang="zh-CN"/>
              <a:t>czy tylko…?</a:t>
            </a:r>
            <a:endParaRPr lang="pl-PL"/>
          </a:p>
        </p:txBody>
      </p:sp>
      <p:pic>
        <p:nvPicPr>
          <p:cNvPr id="10249" name="Picture 9" descr="0001UONEIEG45ELR-C116-F4"/>
          <p:cNvPicPr>
            <a:picLocks noChangeAspect="1" noChangeArrowheads="1"/>
          </p:cNvPicPr>
          <p:nvPr>
            <p:ph sz="half" idx="2"/>
          </p:nvPr>
        </p:nvPicPr>
        <p:blipFill>
          <a:blip r:embed="rId2" cstate="print"/>
          <a:srcRect/>
          <a:stretch>
            <a:fillRect/>
          </a:stretch>
        </p:blipFill>
        <p:spPr>
          <a:xfrm>
            <a:off x="4724400" y="1981200"/>
            <a:ext cx="4038600" cy="3214688"/>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pl-PL" sz="2000"/>
              <a:t/>
            </a:r>
            <a:br>
              <a:rPr lang="pl-PL" sz="2000"/>
            </a:br>
            <a:r>
              <a:rPr lang="pl-PL" sz="2000"/>
              <a:t/>
            </a:r>
            <a:br>
              <a:rPr lang="pl-PL" sz="2000"/>
            </a:br>
            <a:r>
              <a:rPr lang="pl-PL" sz="2000"/>
              <a:t/>
            </a:r>
            <a:br>
              <a:rPr lang="pl-PL" sz="2000"/>
            </a:br>
            <a:r>
              <a:rPr lang="pl-PL" sz="2000"/>
              <a:t/>
            </a:r>
            <a:br>
              <a:rPr lang="pl-PL" sz="2000"/>
            </a:br>
            <a:r>
              <a:rPr lang="pl-PL" sz="2800"/>
              <a:t>Torus, uznawany jest za najbardziej pierwotną formę istniejącą we wszechświecie.</a:t>
            </a:r>
            <a:br>
              <a:rPr lang="pl-PL" sz="2800"/>
            </a:br>
            <a:r>
              <a:rPr lang="pl-PL" sz="4000"/>
              <a:t/>
            </a:r>
            <a:br>
              <a:rPr lang="pl-PL" sz="4000"/>
            </a:br>
            <a:endParaRPr lang="pl-PL" sz="4000"/>
          </a:p>
        </p:txBody>
      </p:sp>
      <p:sp>
        <p:nvSpPr>
          <p:cNvPr id="102407" name="Rectangle 7"/>
          <p:cNvSpPr>
            <a:spLocks noGrp="1" noChangeArrowheads="1"/>
          </p:cNvSpPr>
          <p:nvPr>
            <p:ph type="body" sz="half" idx="3"/>
          </p:nvPr>
        </p:nvSpPr>
        <p:spPr/>
        <p:txBody>
          <a:bodyPr/>
          <a:lstStyle/>
          <a:p>
            <a:pPr>
              <a:buFontTx/>
              <a:buNone/>
            </a:pPr>
            <a:r>
              <a:rPr lang="pl-PL" sz="2800"/>
              <a:t>                           </a:t>
            </a:r>
          </a:p>
          <a:p>
            <a:pPr>
              <a:buFontTx/>
              <a:buNone/>
            </a:pPr>
            <a:endParaRPr lang="pl-PL" sz="2800"/>
          </a:p>
          <a:p>
            <a:pPr>
              <a:buFontTx/>
              <a:buNone/>
            </a:pPr>
            <a:r>
              <a:rPr lang="pl-PL" sz="2800"/>
              <a:t>                             Pola toroidalne.</a:t>
            </a:r>
            <a:br>
              <a:rPr lang="pl-PL" sz="2800"/>
            </a:br>
            <a:r>
              <a:rPr lang="pl-PL" sz="2800"/>
              <a:t>Ziemia i Człowiek w takim samym wzorcu.</a:t>
            </a:r>
          </a:p>
        </p:txBody>
      </p:sp>
      <p:pic>
        <p:nvPicPr>
          <p:cNvPr id="102408" name="Picture 8" descr="web_still_earthemf_02"/>
          <p:cNvPicPr>
            <a:picLocks noChangeAspect="1" noChangeArrowheads="1"/>
          </p:cNvPicPr>
          <p:nvPr>
            <p:ph sz="quarter" idx="1"/>
          </p:nvPr>
        </p:nvPicPr>
        <p:blipFill>
          <a:blip r:embed="rId2" cstate="print"/>
          <a:srcRect/>
          <a:stretch>
            <a:fillRect/>
          </a:stretch>
        </p:blipFill>
        <p:spPr>
          <a:xfrm>
            <a:off x="534988" y="2133600"/>
            <a:ext cx="3881437" cy="2514600"/>
          </a:xfrm>
          <a:noFill/>
          <a:ln/>
        </p:spPr>
      </p:pic>
      <p:pic>
        <p:nvPicPr>
          <p:cNvPr id="102409" name="Picture 9" descr="t9e7875_d947de_Torus_Mensch"/>
          <p:cNvPicPr>
            <a:picLocks noChangeAspect="1" noChangeArrowheads="1"/>
          </p:cNvPicPr>
          <p:nvPr>
            <p:ph sz="quarter" idx="2"/>
          </p:nvPr>
        </p:nvPicPr>
        <p:blipFill>
          <a:blip r:embed="rId3" cstate="print"/>
          <a:srcRect/>
          <a:stretch>
            <a:fillRect/>
          </a:stretch>
        </p:blipFill>
        <p:spPr>
          <a:xfrm>
            <a:off x="5108575" y="2133600"/>
            <a:ext cx="3116263" cy="251460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pl-PL"/>
              <a:t>Wirtualne fotony</a:t>
            </a:r>
          </a:p>
        </p:txBody>
      </p:sp>
      <p:sp>
        <p:nvSpPr>
          <p:cNvPr id="133123" name="Rectangle 3"/>
          <p:cNvSpPr>
            <a:spLocks noGrp="1" noChangeArrowheads="1"/>
          </p:cNvSpPr>
          <p:nvPr>
            <p:ph type="body" idx="1"/>
          </p:nvPr>
        </p:nvSpPr>
        <p:spPr/>
        <p:txBody>
          <a:bodyPr/>
          <a:lstStyle/>
          <a:p>
            <a:r>
              <a:rPr lang="pl-PL" sz="2800"/>
              <a:t>Pole elektromagnetyczne jest układem dwóch pól: pola elektrycznego i pola magnetycznego. Pola te są wzajemnie związane, a postrzeganie ich zależy też od obserwatora.</a:t>
            </a:r>
          </a:p>
          <a:p>
            <a:r>
              <a:rPr lang="pl-PL" sz="2800"/>
              <a:t>W mechanice kwantowej pole elektromagnetyczne jest postrzegane jako wirtualne fotony.</a:t>
            </a:r>
          </a:p>
          <a:p>
            <a:r>
              <a:rPr lang="pl-PL" sz="2800"/>
              <a:t>Magnetometr – przyrząd do pomiaru wielkości, kierunku oraz zmian pola magnetycznego.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pl-PL" sz="1800"/>
              <a:t/>
            </a:r>
            <a:br>
              <a:rPr lang="pl-PL" sz="1800"/>
            </a:br>
            <a:endParaRPr lang="pl-PL"/>
          </a:p>
        </p:txBody>
      </p:sp>
      <p:sp>
        <p:nvSpPr>
          <p:cNvPr id="50183" name="Rectangle 7"/>
          <p:cNvSpPr>
            <a:spLocks noGrp="1" noChangeArrowheads="1"/>
          </p:cNvSpPr>
          <p:nvPr>
            <p:ph type="body" sz="half" idx="1"/>
          </p:nvPr>
        </p:nvSpPr>
        <p:spPr/>
        <p:txBody>
          <a:bodyPr/>
          <a:lstStyle/>
          <a:p>
            <a:pPr>
              <a:lnSpc>
                <a:spcPct val="80000"/>
              </a:lnSpc>
            </a:pPr>
            <a:r>
              <a:rPr lang="pl-PL" sz="2000" b="1"/>
              <a:t>Serce emituje pole elektromagnetyczne w zależności od naszych emocji i ma ono średnicę od dwóch i pół do trzech metrów, czyli sięga daleko poza nasze ciało</a:t>
            </a:r>
            <a:r>
              <a:rPr lang="pl-PL" sz="2000"/>
              <a:t> a jego oś umiejscowiona jest w samym środku serca. </a:t>
            </a:r>
          </a:p>
          <a:p>
            <a:pPr>
              <a:lnSpc>
                <a:spcPct val="80000"/>
              </a:lnSpc>
            </a:pPr>
            <a:r>
              <a:rPr lang="pl-PL" sz="2000"/>
              <a:t>Na  rysunku przedstawione jest elektromagnetyczne pole toroidalne wychodzące z sekretnej przestrzeni serca , w której zawiera się jeszcze mniejsze pole toroidalne. Obydwa pola ześrodkowane są na tej samej osi.</a:t>
            </a:r>
          </a:p>
        </p:txBody>
      </p:sp>
      <p:pic>
        <p:nvPicPr>
          <p:cNvPr id="50182" name="Picture 6" descr="pole_serca_2"/>
          <p:cNvPicPr>
            <a:picLocks noChangeAspect="1" noChangeArrowheads="1"/>
          </p:cNvPicPr>
          <p:nvPr>
            <p:ph sz="half" idx="2"/>
          </p:nvPr>
        </p:nvPicPr>
        <p:blipFill>
          <a:blip r:embed="rId2" cstate="print"/>
          <a:srcRect/>
          <a:stretch>
            <a:fillRect/>
          </a:stretch>
        </p:blipFill>
        <p:spPr>
          <a:xfrm>
            <a:off x="4648200" y="2303463"/>
            <a:ext cx="4038600" cy="311785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0" name="Rectangle 20"/>
          <p:cNvSpPr>
            <a:spLocks noGrp="1" noChangeArrowheads="1"/>
          </p:cNvSpPr>
          <p:nvPr>
            <p:ph type="title"/>
          </p:nvPr>
        </p:nvSpPr>
        <p:spPr/>
        <p:txBody>
          <a:bodyPr/>
          <a:lstStyle/>
          <a:p>
            <a:r>
              <a:rPr lang="pl-PL"/>
              <a:t>Czy wiesz, że….</a:t>
            </a:r>
          </a:p>
        </p:txBody>
      </p:sp>
      <p:sp>
        <p:nvSpPr>
          <p:cNvPr id="30741" name="Rectangle 21"/>
          <p:cNvSpPr>
            <a:spLocks noGrp="1" noChangeArrowheads="1"/>
          </p:cNvSpPr>
          <p:nvPr>
            <p:ph sz="half" idx="1"/>
          </p:nvPr>
        </p:nvSpPr>
        <p:spPr/>
        <p:txBody>
          <a:bodyPr/>
          <a:lstStyle/>
          <a:p>
            <a:r>
              <a:rPr lang="pl-PL" altLang="zh-CN" sz="2400"/>
              <a:t>Zmiany we wzorcach bicia serca tworzą korespondujące zmiany w strukturze pól elektromagnetycznych promieniujących z serca które z kolei są mierzalne dzięki technice zwanej analizą spektralną. </a:t>
            </a:r>
            <a:endParaRPr lang="pl-PL" sz="2400"/>
          </a:p>
          <a:p>
            <a:endParaRPr lang="pl-PL" sz="2400"/>
          </a:p>
        </p:txBody>
      </p:sp>
      <p:pic>
        <p:nvPicPr>
          <p:cNvPr id="30728" name="Picture 8" descr="Eioba5"/>
          <p:cNvPicPr>
            <a:picLocks noChangeAspect="1" noChangeArrowheads="1"/>
          </p:cNvPicPr>
          <p:nvPr>
            <p:ph type="body" sz="half" idx="2"/>
          </p:nvPr>
        </p:nvPicPr>
        <p:blipFill>
          <a:blip r:embed="rId2" cstate="print"/>
          <a:srcRect/>
          <a:stretch>
            <a:fillRect/>
          </a:stretch>
        </p:blipFill>
        <p:spPr>
          <a:xfrm>
            <a:off x="5172075" y="2700338"/>
            <a:ext cx="2990850" cy="23241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Rectangle 11"/>
          <p:cNvSpPr>
            <a:spLocks noGrp="1" noChangeArrowheads="1"/>
          </p:cNvSpPr>
          <p:nvPr>
            <p:ph type="title"/>
          </p:nvPr>
        </p:nvSpPr>
        <p:spPr/>
        <p:txBody>
          <a:bodyPr/>
          <a:lstStyle/>
          <a:p>
            <a:r>
              <a:rPr lang="pl-PL"/>
              <a:t>Odczuwanie serca</a:t>
            </a:r>
          </a:p>
        </p:txBody>
      </p:sp>
      <p:sp>
        <p:nvSpPr>
          <p:cNvPr id="39948" name="Rectangle 12"/>
          <p:cNvSpPr>
            <a:spLocks noGrp="1" noChangeArrowheads="1"/>
          </p:cNvSpPr>
          <p:nvPr>
            <p:ph type="body" sz="half" idx="1"/>
          </p:nvPr>
        </p:nvSpPr>
        <p:spPr/>
        <p:txBody>
          <a:bodyPr/>
          <a:lstStyle/>
          <a:p>
            <a:pPr algn="ctr">
              <a:buFontTx/>
              <a:buNone/>
            </a:pPr>
            <a:r>
              <a:rPr lang="pl-PL" sz="2400"/>
              <a:t>Energetyczne wibracje naszych serc mogą działać poprzez  przestrzeń wpływając harmonizująco na wszelkie stworzenia, bowiem ludzkie serce ma nieskończoną głębię, szeroki zasięg i jest w stanie przekazywać wszelkie informacje i uczucia. </a:t>
            </a:r>
          </a:p>
          <a:p>
            <a:endParaRPr lang="pl-PL" sz="2400"/>
          </a:p>
        </p:txBody>
      </p:sp>
      <p:pic>
        <p:nvPicPr>
          <p:cNvPr id="39941" name="Picture 5" descr="cnoty_serca"/>
          <p:cNvPicPr>
            <a:picLocks noChangeAspect="1" noChangeArrowheads="1"/>
          </p:cNvPicPr>
          <p:nvPr>
            <p:ph sz="half" idx="2"/>
          </p:nvPr>
        </p:nvPicPr>
        <p:blipFill>
          <a:blip r:embed="rId2" cstate="print"/>
          <a:srcRect/>
          <a:stretch>
            <a:fillRect/>
          </a:stretch>
        </p:blipFill>
        <p:spPr>
          <a:xfrm>
            <a:off x="4648200" y="2078038"/>
            <a:ext cx="4038600" cy="35687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l-PL"/>
              <a:t>Mowa ciała</a:t>
            </a:r>
          </a:p>
        </p:txBody>
      </p:sp>
      <p:sp>
        <p:nvSpPr>
          <p:cNvPr id="15363" name="Rectangle 3"/>
          <p:cNvSpPr>
            <a:spLocks noGrp="1" noChangeArrowheads="1"/>
          </p:cNvSpPr>
          <p:nvPr>
            <p:ph type="body" idx="1"/>
          </p:nvPr>
        </p:nvSpPr>
        <p:spPr/>
        <p:txBody>
          <a:bodyPr/>
          <a:lstStyle/>
          <a:p>
            <a:r>
              <a:rPr lang="pl-PL" altLang="zh-CN" sz="2800"/>
              <a:t>Ekspresja ciała pokazuje jakie mamy nastawienie do świata, czy mamy serce otwarte na świat.</a:t>
            </a:r>
          </a:p>
          <a:p>
            <a:r>
              <a:rPr lang="pl-PL" altLang="zh-CN" sz="2800"/>
              <a:t>Klatka piersiowa- otacza, chroni serce</a:t>
            </a:r>
          </a:p>
          <a:p>
            <a:pPr>
              <a:buFontTx/>
              <a:buNone/>
            </a:pPr>
            <a:r>
              <a:rPr lang="pl-PL" altLang="zh-CN" sz="2800"/>
              <a:t>    - może być sztywna albo elastyczna</a:t>
            </a:r>
          </a:p>
          <a:p>
            <a:pPr>
              <a:buFontTx/>
              <a:buNone/>
            </a:pPr>
            <a:r>
              <a:rPr lang="pl-PL" altLang="zh-CN" sz="2800"/>
              <a:t>    - nieruchoma albo reagująca</a:t>
            </a:r>
          </a:p>
          <a:p>
            <a:pPr>
              <a:buFontTx/>
              <a:buNone/>
            </a:pPr>
            <a:r>
              <a:rPr lang="pl-PL" altLang="zh-CN" sz="2800"/>
              <a:t>    - pierś wypięta stale na wdechu,moglibyśmy określić taki stan „nie pozwolę zbliżyć się do siebie”- reakcja do walki</a:t>
            </a:r>
          </a:p>
          <a:p>
            <a:pPr>
              <a:buFontTx/>
              <a:buNone/>
            </a:pPr>
            <a:endParaRPr lang="pl-PL" altLang="zh-CN" sz="2800"/>
          </a:p>
          <a:p>
            <a:pPr>
              <a:buFontTx/>
              <a:buNone/>
            </a:pPr>
            <a:endParaRPr lang="pl-PL" altLang="zh-CN" sz="2800"/>
          </a:p>
          <a:p>
            <a:pPr>
              <a:buFontTx/>
              <a:buNone/>
            </a:pPr>
            <a:endParaRPr lang="pl-PL"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pl-PL"/>
              <a:t>Choroba ciała</a:t>
            </a:r>
          </a:p>
        </p:txBody>
      </p:sp>
      <p:sp>
        <p:nvSpPr>
          <p:cNvPr id="14339" name="Rectangle 3"/>
          <p:cNvSpPr>
            <a:spLocks noGrp="1" noChangeArrowheads="1"/>
          </p:cNvSpPr>
          <p:nvPr>
            <p:ph type="body" sz="half" idx="1"/>
          </p:nvPr>
        </p:nvSpPr>
        <p:spPr/>
        <p:txBody>
          <a:bodyPr/>
          <a:lstStyle/>
          <a:p>
            <a:pPr>
              <a:lnSpc>
                <a:spcPct val="90000"/>
              </a:lnSpc>
              <a:buFontTx/>
              <a:buNone/>
            </a:pPr>
            <a:r>
              <a:rPr lang="pl-PL" altLang="zh-CN" sz="2800"/>
              <a:t>   Złamane serce to nie tylko odrzucona miłość.</a:t>
            </a:r>
          </a:p>
          <a:p>
            <a:pPr>
              <a:lnSpc>
                <a:spcPct val="90000"/>
              </a:lnSpc>
              <a:buFontTx/>
              <a:buNone/>
            </a:pPr>
            <a:r>
              <a:rPr lang="pl-PL" altLang="zh-CN" sz="2800"/>
              <a:t>   To są wszystkie bolesne doświadczenia życiowe, które powodują nasze opancerzenie się. Taki stan prowadzi do choroby ciała….</a:t>
            </a:r>
            <a:endParaRPr lang="pl-PL" sz="2800"/>
          </a:p>
        </p:txBody>
      </p:sp>
      <p:pic>
        <p:nvPicPr>
          <p:cNvPr id="14344" name="Picture 8" descr="zlamane_serce_moze_2014-05-02_21-46-14"/>
          <p:cNvPicPr>
            <a:picLocks noChangeAspect="1" noChangeArrowheads="1"/>
          </p:cNvPicPr>
          <p:nvPr>
            <p:ph sz="half" idx="2"/>
          </p:nvPr>
        </p:nvPicPr>
        <p:blipFill>
          <a:blip r:embed="rId2" cstate="print"/>
          <a:srcRect/>
          <a:stretch>
            <a:fillRect/>
          </a:stretch>
        </p:blipFill>
        <p:spPr>
          <a:xfrm>
            <a:off x="4841875" y="1600200"/>
            <a:ext cx="3649663" cy="4525963"/>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pl-PL" sz="4000"/>
              <a:t>Przychodzi pacjent do chiropraktyka…..</a:t>
            </a:r>
          </a:p>
        </p:txBody>
      </p:sp>
      <p:sp>
        <p:nvSpPr>
          <p:cNvPr id="47107" name="Rectangle 3"/>
          <p:cNvSpPr>
            <a:spLocks noGrp="1" noChangeArrowheads="1"/>
          </p:cNvSpPr>
          <p:nvPr>
            <p:ph type="body" idx="1"/>
          </p:nvPr>
        </p:nvSpPr>
        <p:spPr/>
        <p:txBody>
          <a:bodyPr/>
          <a:lstStyle/>
          <a:p>
            <a:r>
              <a:rPr lang="pl-PL" sz="2800"/>
              <a:t>Wielu ludzi, którym bolą stawy, mięśnie, głowa, kręgosłup szukają pomocy w lekach, zabiegach, masażach, terapii manualnej- bezskutecznie!!!</a:t>
            </a:r>
          </a:p>
          <a:p>
            <a:r>
              <a:rPr lang="pl-PL" altLang="zh-CN" sz="2800"/>
              <a:t>Chroniczne napięcia mięśniowe bardzo często są spowodowane stłumieniem zagrażających uczuć, bolesnych przeżyć.</a:t>
            </a:r>
            <a:endParaRPr lang="pl-PL" sz="2800"/>
          </a:p>
          <a:p>
            <a:r>
              <a:rPr lang="pl-PL" altLang="zh-CN" sz="2800"/>
              <a:t>Praca wyłącznie z napięciami mięśniowymi- bez  psychologicznej analizy mechanizmów obronnych jest na dłuższą metę nieskuteczna.</a:t>
            </a:r>
          </a:p>
          <a:p>
            <a:pPr>
              <a:buFontTx/>
              <a:buNone/>
            </a:pPr>
            <a:endParaRPr lang="pl-PL"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pl-PL" sz="4000"/>
              <a:t>Chiropraktyka czy </a:t>
            </a:r>
            <a:br>
              <a:rPr lang="pl-PL" sz="4000"/>
            </a:br>
            <a:r>
              <a:rPr lang="pl-PL" sz="4000"/>
              <a:t>psychoterapia?</a:t>
            </a:r>
          </a:p>
        </p:txBody>
      </p:sp>
      <p:pic>
        <p:nvPicPr>
          <p:cNvPr id="35846" name="Picture 6" descr="heartbrain_320x170"/>
          <p:cNvPicPr>
            <a:picLocks noChangeAspect="1" noChangeArrowheads="1"/>
          </p:cNvPicPr>
          <p:nvPr>
            <p:ph idx="1"/>
          </p:nvPr>
        </p:nvPicPr>
        <p:blipFill>
          <a:blip r:embed="rId2" cstate="print"/>
          <a:srcRect/>
          <a:stretch>
            <a:fillRect/>
          </a:stretch>
        </p:blipFill>
        <p:spPr>
          <a:xfrm>
            <a:off x="3048000" y="2957513"/>
            <a:ext cx="3048000" cy="180975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pl-PL" sz="4000"/>
              <a:t>„SERDECZNA  CHIROPRAKTYKA”</a:t>
            </a:r>
          </a:p>
        </p:txBody>
      </p:sp>
      <p:sp>
        <p:nvSpPr>
          <p:cNvPr id="58375" name="Rectangle 7"/>
          <p:cNvSpPr>
            <a:spLocks noGrp="1" noChangeArrowheads="1"/>
          </p:cNvSpPr>
          <p:nvPr>
            <p:ph type="body" sz="half" idx="1"/>
          </p:nvPr>
        </p:nvSpPr>
        <p:spPr/>
        <p:txBody>
          <a:bodyPr/>
          <a:lstStyle/>
          <a:p>
            <a:pPr algn="ctr">
              <a:lnSpc>
                <a:spcPct val="90000"/>
              </a:lnSpc>
              <a:buFontTx/>
              <a:buNone/>
            </a:pPr>
            <a:endParaRPr lang="pl-PL" sz="2000"/>
          </a:p>
          <a:p>
            <a:pPr>
              <a:lnSpc>
                <a:spcPct val="90000"/>
              </a:lnSpc>
              <a:buFontTx/>
              <a:buNone/>
            </a:pPr>
            <a:r>
              <a:rPr lang="pl-PL" sz="2000"/>
              <a:t>    Czasami jedynym skutecznym zabiegiem likwidującym przewlekłe bóle ciała i stany chorobowe jest „rozbrojenie serca”</a:t>
            </a:r>
          </a:p>
          <a:p>
            <a:pPr>
              <a:lnSpc>
                <a:spcPct val="90000"/>
              </a:lnSpc>
              <a:buFontTx/>
              <a:buNone/>
            </a:pPr>
            <a:r>
              <a:rPr lang="pl-PL" sz="2000"/>
              <a:t>    Pracując z ciałem możemy wiele odkryć.</a:t>
            </a:r>
          </a:p>
          <a:p>
            <a:pPr>
              <a:lnSpc>
                <a:spcPct val="90000"/>
              </a:lnSpc>
              <a:buFontTx/>
              <a:buNone/>
            </a:pPr>
            <a:r>
              <a:rPr lang="pl-PL" sz="2000"/>
              <a:t>    Im dłużej pracuję tym mam większy szacunek do stosowanej terapii i zdumiewa mnie fakt jak niewiele trzeba aby poruszyć ciało i serce pacjenta, aby zaczął zdrowieć….</a:t>
            </a:r>
          </a:p>
          <a:p>
            <a:pPr algn="r">
              <a:lnSpc>
                <a:spcPct val="90000"/>
              </a:lnSpc>
              <a:buFontTx/>
              <a:buNone/>
            </a:pPr>
            <a:endParaRPr lang="pl-PL" sz="2000"/>
          </a:p>
          <a:p>
            <a:pPr>
              <a:lnSpc>
                <a:spcPct val="90000"/>
              </a:lnSpc>
              <a:buFontTx/>
              <a:buNone/>
            </a:pPr>
            <a:endParaRPr lang="pl-PL" sz="2000"/>
          </a:p>
          <a:p>
            <a:pPr>
              <a:lnSpc>
                <a:spcPct val="90000"/>
              </a:lnSpc>
              <a:buFontTx/>
              <a:buNone/>
            </a:pPr>
            <a:endParaRPr lang="pl-PL" sz="2000"/>
          </a:p>
        </p:txBody>
      </p:sp>
      <p:pic>
        <p:nvPicPr>
          <p:cNvPr id="58377" name="Picture 9" descr="serce- dłonies"/>
          <p:cNvPicPr>
            <a:picLocks noChangeAspect="1" noChangeArrowheads="1"/>
          </p:cNvPicPr>
          <p:nvPr>
            <p:ph type="body" sz="half" idx="2"/>
          </p:nvPr>
        </p:nvPicPr>
        <p:blipFill>
          <a:blip r:embed="rId2" cstate="print"/>
          <a:srcRect/>
          <a:stretch>
            <a:fillRect/>
          </a:stretch>
        </p:blipFill>
        <p:spPr>
          <a:xfrm>
            <a:off x="4876800" y="2743200"/>
            <a:ext cx="3143250" cy="196215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pl-PL">
                <a:solidFill>
                  <a:srgbClr val="FF0000"/>
                </a:solidFill>
              </a:rPr>
              <a:t>Genialny dyrygent</a:t>
            </a:r>
          </a:p>
        </p:txBody>
      </p:sp>
      <p:sp>
        <p:nvSpPr>
          <p:cNvPr id="123907" name="Rectangle 3"/>
          <p:cNvSpPr>
            <a:spLocks noGrp="1" noChangeArrowheads="1"/>
          </p:cNvSpPr>
          <p:nvPr>
            <p:ph type="body" idx="1"/>
          </p:nvPr>
        </p:nvSpPr>
        <p:spPr/>
        <p:txBody>
          <a:bodyPr/>
          <a:lstStyle/>
          <a:p>
            <a:pPr>
              <a:lnSpc>
                <a:spcPct val="80000"/>
              </a:lnSpc>
              <a:buFontTx/>
              <a:buNone/>
            </a:pPr>
            <a:r>
              <a:rPr lang="pl-PL" sz="2400"/>
              <a:t>    W rozwoju płodowym serce ludzkie powstaje w pierwszej kolejności i pierwsze się wykształca. </a:t>
            </a:r>
          </a:p>
          <a:p>
            <a:pPr>
              <a:lnSpc>
                <a:spcPct val="80000"/>
              </a:lnSpc>
              <a:buFontTx/>
              <a:buNone/>
            </a:pPr>
            <a:r>
              <a:rPr lang="pl-PL" sz="2400"/>
              <a:t>    Kiedy zaczyna bić – co nadal jest niewytłumaczalnym fenomenem – zaczyna wysyłać impulsy do mózgu, który dopiero wówczas rozpoczyna tworzenie innych organów. Zatem to serce niejako decyduje o ich kształcie i zdrowiu. </a:t>
            </a:r>
          </a:p>
          <a:p>
            <a:pPr>
              <a:lnSpc>
                <a:spcPct val="80000"/>
              </a:lnSpc>
              <a:buFontTx/>
              <a:buNone/>
            </a:pPr>
            <a:r>
              <a:rPr lang="pl-PL" sz="2400"/>
              <a:t>    Podobnie jest u dorosłego człowieka – to serce energetycznie inspiruje mózg do określonych działań chemicznych, które wpływają na ciało, skórę i poszczególne narządy. </a:t>
            </a:r>
            <a:endParaRPr lang="pl-PL" sz="2400" u="sng"/>
          </a:p>
          <a:p>
            <a:pPr>
              <a:lnSpc>
                <a:spcPct val="80000"/>
              </a:lnSpc>
              <a:buFontTx/>
              <a:buNone/>
            </a:pPr>
            <a:r>
              <a:rPr lang="pl-PL" sz="2400"/>
              <a:t>    </a:t>
            </a:r>
            <a:r>
              <a:rPr lang="pl-PL" sz="2400">
                <a:solidFill>
                  <a:srgbClr val="FF0000"/>
                </a:solidFill>
                <a:effectLst>
                  <a:outerShdw blurRad="38100" dist="38100" dir="2700000" algn="tl">
                    <a:srgbClr val="C0C0C0"/>
                  </a:outerShdw>
                </a:effectLst>
              </a:rPr>
              <a:t>Można zatem powiedzieć, że to serce decyduje o stanie naszego zdrowia – w sensie jak najbardziej fizycznym.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6"/>
          <p:cNvSpPr>
            <a:spLocks noGrp="1" noChangeArrowheads="1"/>
          </p:cNvSpPr>
          <p:nvPr>
            <p:ph type="title"/>
          </p:nvPr>
        </p:nvSpPr>
        <p:spPr/>
        <p:txBody>
          <a:bodyPr/>
          <a:lstStyle/>
          <a:p>
            <a:r>
              <a:rPr lang="pl-PL" sz="4000"/>
              <a:t>Można wyczytać z oczu człowieka…</a:t>
            </a:r>
          </a:p>
        </p:txBody>
      </p:sp>
      <p:pic>
        <p:nvPicPr>
          <p:cNvPr id="107525" name="Picture 5" descr="images"/>
          <p:cNvPicPr>
            <a:picLocks noChangeAspect="1" noChangeArrowheads="1"/>
          </p:cNvPicPr>
          <p:nvPr>
            <p:ph sz="half" idx="1"/>
          </p:nvPr>
        </p:nvPicPr>
        <p:blipFill>
          <a:blip r:embed="rId2" cstate="print"/>
          <a:srcRect/>
          <a:stretch>
            <a:fillRect/>
          </a:stretch>
        </p:blipFill>
        <p:spPr>
          <a:xfrm>
            <a:off x="900113" y="1676400"/>
            <a:ext cx="3368675" cy="4114800"/>
          </a:xfrm>
          <a:noFill/>
          <a:ln/>
        </p:spPr>
      </p:pic>
      <p:sp>
        <p:nvSpPr>
          <p:cNvPr id="107528" name="Rectangle 8"/>
          <p:cNvSpPr>
            <a:spLocks noGrp="1" noChangeArrowheads="1"/>
          </p:cNvSpPr>
          <p:nvPr>
            <p:ph type="body" sz="half" idx="2"/>
          </p:nvPr>
        </p:nvSpPr>
        <p:spPr/>
        <p:txBody>
          <a:bodyPr/>
          <a:lstStyle/>
          <a:p>
            <a:pPr>
              <a:buFontTx/>
              <a:buNone/>
            </a:pPr>
            <a:r>
              <a:rPr lang="pl-PL" sz="2800"/>
              <a:t>   Czasami wystarczy przytulenie „słowne”, wsłuchanie się w człowieka….</a:t>
            </a:r>
          </a:p>
          <a:p>
            <a:pPr>
              <a:buFontTx/>
              <a:buNone/>
            </a:pPr>
            <a:r>
              <a:rPr lang="pl-PL" sz="2800"/>
              <a:t>   </a:t>
            </a:r>
          </a:p>
          <a:p>
            <a:pPr>
              <a:buFontTx/>
              <a:buNone/>
            </a:pPr>
            <a:r>
              <a:rPr lang="pl-PL" sz="2800"/>
              <a:t>   To zajmuje chwilę- wystarczy popatrzeć sercem….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pl-PL"/>
              <a:t>Dotknij pacjenta, serdecznie</a:t>
            </a:r>
          </a:p>
        </p:txBody>
      </p:sp>
      <p:pic>
        <p:nvPicPr>
          <p:cNvPr id="104454" name="Picture 6" descr="w2"/>
          <p:cNvPicPr>
            <a:picLocks noChangeAspect="1" noChangeArrowheads="1"/>
          </p:cNvPicPr>
          <p:nvPr>
            <p:ph idx="1"/>
          </p:nvPr>
        </p:nvPicPr>
        <p:blipFill>
          <a:blip r:embed="rId2" cstate="print"/>
          <a:srcRect/>
          <a:stretch>
            <a:fillRect/>
          </a:stretch>
        </p:blipFill>
        <p:spPr>
          <a:xfrm>
            <a:off x="950913" y="1600200"/>
            <a:ext cx="7242175" cy="4525963"/>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to niemożliwe powiedział rozsądek1184481655"/>
          <p:cNvPicPr>
            <a:picLocks noChangeAspect="1" noChangeArrowheads="1"/>
          </p:cNvPicPr>
          <p:nvPr>
            <p:ph/>
          </p:nvPr>
        </p:nvPicPr>
        <p:blipFill>
          <a:blip r:embed="rId2" cstate="print"/>
          <a:srcRect/>
          <a:stretch>
            <a:fillRect/>
          </a:stretch>
        </p:blipFill>
        <p:spPr>
          <a:xfrm>
            <a:off x="1847850" y="557213"/>
            <a:ext cx="5448300" cy="528637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descr="samarytanka"/>
          <p:cNvPicPr>
            <a:picLocks noChangeAspect="1" noChangeArrowheads="1"/>
          </p:cNvPicPr>
          <p:nvPr>
            <p:ph/>
          </p:nvPr>
        </p:nvPicPr>
        <p:blipFill>
          <a:blip r:embed="rId2" cstate="print"/>
          <a:srcRect/>
          <a:stretch>
            <a:fillRect/>
          </a:stretch>
        </p:blipFill>
        <p:spPr>
          <a:xfrm>
            <a:off x="1697038" y="0"/>
            <a:ext cx="6016625" cy="6858000"/>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752600" y="274638"/>
            <a:ext cx="5943600" cy="106362"/>
          </a:xfrm>
        </p:spPr>
        <p:txBody>
          <a:bodyPr/>
          <a:lstStyle/>
          <a:p>
            <a:endParaRPr lang="pl-PL" sz="4000"/>
          </a:p>
        </p:txBody>
      </p:sp>
      <p:sp>
        <p:nvSpPr>
          <p:cNvPr id="122883" name="Rectangle 3"/>
          <p:cNvSpPr>
            <a:spLocks noGrp="1" noChangeArrowheads="1"/>
          </p:cNvSpPr>
          <p:nvPr>
            <p:ph type="body" idx="1"/>
          </p:nvPr>
        </p:nvSpPr>
        <p:spPr>
          <a:xfrm>
            <a:off x="457200" y="457200"/>
            <a:ext cx="8229600" cy="5668963"/>
          </a:xfrm>
        </p:spPr>
        <p:txBody>
          <a:bodyPr/>
          <a:lstStyle/>
          <a:p>
            <a:pPr algn="ctr">
              <a:buFontTx/>
              <a:buNone/>
            </a:pPr>
            <a:r>
              <a:rPr lang="pl-PL"/>
              <a:t>„ Tak przeogromna jak przestrzeń wokół nas</a:t>
            </a:r>
          </a:p>
          <a:p>
            <a:pPr algn="ctr">
              <a:buFontTx/>
              <a:buNone/>
            </a:pPr>
            <a:r>
              <a:rPr lang="pl-PL"/>
              <a:t>Jest maleńka przestrzeń w Twoim sercu:</a:t>
            </a:r>
          </a:p>
          <a:p>
            <a:pPr algn="ctr">
              <a:buFontTx/>
              <a:buNone/>
            </a:pPr>
            <a:r>
              <a:rPr lang="pl-PL"/>
              <a:t>Odnajdziesz w niej niebo i ziemię,</a:t>
            </a:r>
          </a:p>
          <a:p>
            <a:pPr algn="ctr">
              <a:buFontTx/>
              <a:buNone/>
            </a:pPr>
            <a:r>
              <a:rPr lang="pl-PL"/>
              <a:t>Ogień i powietrze, słońce i księżyc,</a:t>
            </a:r>
          </a:p>
          <a:p>
            <a:pPr algn="ctr">
              <a:buFontTx/>
              <a:buNone/>
            </a:pPr>
            <a:r>
              <a:rPr lang="pl-PL"/>
              <a:t>Błyskawice i konstelacje gwiazd,</a:t>
            </a:r>
          </a:p>
          <a:p>
            <a:pPr algn="ctr">
              <a:buFontTx/>
              <a:buNone/>
            </a:pPr>
            <a:r>
              <a:rPr lang="pl-PL"/>
              <a:t>Cokolwiek należy do Ciebie tu na dole,</a:t>
            </a:r>
          </a:p>
          <a:p>
            <a:pPr algn="ctr">
              <a:buFontTx/>
              <a:buNone/>
            </a:pPr>
            <a:r>
              <a:rPr lang="pl-PL"/>
              <a:t>I to co, co nie należy,</a:t>
            </a:r>
          </a:p>
          <a:p>
            <a:pPr algn="ctr">
              <a:buFontTx/>
              <a:buNone/>
            </a:pPr>
            <a:r>
              <a:rPr lang="pl-PL"/>
              <a:t>Wszystko to zgromadzone zostało</a:t>
            </a:r>
          </a:p>
          <a:p>
            <a:pPr algn="ctr">
              <a:buFontTx/>
              <a:buNone/>
            </a:pPr>
            <a:r>
              <a:rPr lang="pl-PL"/>
              <a:t>W tej maleńkiej przestrzeni Twojego serca”</a:t>
            </a:r>
          </a:p>
          <a:p>
            <a:pPr algn="ctr">
              <a:buFontTx/>
              <a:buNone/>
            </a:pPr>
            <a:r>
              <a:rPr lang="pl-PL" sz="1400"/>
              <a:t>Upaniszady 8.1.2-3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ctrTitle"/>
          </p:nvPr>
        </p:nvSpPr>
        <p:spPr>
          <a:xfrm>
            <a:off x="685800" y="457200"/>
            <a:ext cx="7772400" cy="1143000"/>
          </a:xfrm>
        </p:spPr>
        <p:txBody>
          <a:bodyPr/>
          <a:lstStyle/>
          <a:p>
            <a:r>
              <a:rPr lang="pl-PL" sz="3600" i="1">
                <a:solidFill>
                  <a:srgbClr val="FF0000"/>
                </a:solidFill>
              </a:rPr>
              <a:t>Spróbuj…..</a:t>
            </a:r>
          </a:p>
        </p:txBody>
      </p:sp>
      <p:sp>
        <p:nvSpPr>
          <p:cNvPr id="25609" name="Rectangle 9"/>
          <p:cNvSpPr>
            <a:spLocks noGrp="1" noChangeArrowheads="1"/>
          </p:cNvSpPr>
          <p:nvPr>
            <p:ph type="subTitle" idx="1"/>
          </p:nvPr>
        </p:nvSpPr>
        <p:spPr>
          <a:xfrm>
            <a:off x="1371600" y="1600200"/>
            <a:ext cx="6400800" cy="4495800"/>
          </a:xfrm>
        </p:spPr>
        <p:txBody>
          <a:bodyPr/>
          <a:lstStyle/>
          <a:p>
            <a:pPr marL="190500" indent="-190500">
              <a:lnSpc>
                <a:spcPct val="80000"/>
              </a:lnSpc>
              <a:buFontTx/>
              <a:buAutoNum type="arabicPeriod"/>
            </a:pPr>
            <a:endParaRPr lang="pl-PL" sz="2000" b="1"/>
          </a:p>
          <a:p>
            <a:pPr marL="190500" indent="-190500">
              <a:lnSpc>
                <a:spcPct val="80000"/>
              </a:lnSpc>
              <a:buFontTx/>
              <a:buAutoNum type="arabicPeriod"/>
            </a:pPr>
            <a:r>
              <a:rPr lang="pl-PL" sz="2000" b="1"/>
              <a:t>Po prostu bądź -  bądź w ciszy,  w spokoju</a:t>
            </a:r>
            <a:r>
              <a:rPr lang="pl-PL" sz="2000" b="1" i="1"/>
              <a:t>. </a:t>
            </a:r>
          </a:p>
          <a:p>
            <a:pPr marL="190500" indent="-190500">
              <a:lnSpc>
                <a:spcPct val="80000"/>
              </a:lnSpc>
            </a:pPr>
            <a:r>
              <a:rPr lang="pl-PL" sz="2000" b="1"/>
              <a:t>2. Relaksuj się. Nie pozwól, aby mózg cały czas pracował i poddawał wszystko nieustannej    kontroli.</a:t>
            </a:r>
          </a:p>
          <a:p>
            <a:pPr marL="190500" indent="-190500">
              <a:lnSpc>
                <a:spcPct val="80000"/>
              </a:lnSpc>
            </a:pPr>
            <a:r>
              <a:rPr lang="pl-PL" sz="2000" b="1"/>
              <a:t>3. Zatapiaj się w ciszę. Mniej mów i mniej działaj.</a:t>
            </a:r>
          </a:p>
          <a:p>
            <a:pPr marL="190500" indent="-190500">
              <a:lnSpc>
                <a:spcPct val="80000"/>
              </a:lnSpc>
            </a:pPr>
            <a:r>
              <a:rPr lang="pl-PL" sz="2000" b="1"/>
              <a:t>4. Słuchaj podszeptów serca i rezonuj.</a:t>
            </a:r>
          </a:p>
          <a:p>
            <a:pPr marL="190500" indent="-190500">
              <a:lnSpc>
                <a:spcPct val="80000"/>
              </a:lnSpc>
            </a:pPr>
            <a:r>
              <a:rPr lang="pl-PL" sz="2000" b="1"/>
              <a:t>5. Czuj. Dostrajaj się do natury i zmysłów.</a:t>
            </a:r>
          </a:p>
          <a:p>
            <a:pPr marL="190500" indent="-190500">
              <a:lnSpc>
                <a:spcPct val="80000"/>
              </a:lnSpc>
            </a:pPr>
            <a:r>
              <a:rPr lang="pl-PL" sz="2000" b="1"/>
              <a:t>6. Ucz się. Ucz się od serca i poprzez nie.</a:t>
            </a:r>
          </a:p>
          <a:p>
            <a:pPr marL="190500" indent="-190500">
              <a:lnSpc>
                <a:spcPct val="80000"/>
              </a:lnSpc>
            </a:pPr>
            <a:r>
              <a:rPr lang="pl-PL" sz="2000" b="1"/>
              <a:t>7. Łącz się. Wysyłaj energię ze swojego serca na cały świat.</a:t>
            </a:r>
          </a:p>
          <a:p>
            <a:pPr marL="190500" indent="-190500" algn="r">
              <a:lnSpc>
                <a:spcPct val="80000"/>
              </a:lnSpc>
            </a:pPr>
            <a:endParaRPr lang="pl-PL" sz="1600" i="1">
              <a:solidFill>
                <a:srgbClr val="FF0000"/>
              </a:solidFill>
            </a:endParaRPr>
          </a:p>
          <a:p>
            <a:pPr marL="190500" indent="-190500" algn="r">
              <a:lnSpc>
                <a:spcPct val="80000"/>
              </a:lnSpc>
            </a:pPr>
            <a:endParaRPr lang="pl-PL" sz="1600" i="1">
              <a:solidFill>
                <a:srgbClr val="FF0000"/>
              </a:solidFill>
            </a:endParaRPr>
          </a:p>
          <a:p>
            <a:pPr marL="190500" indent="-190500" algn="r">
              <a:lnSpc>
                <a:spcPct val="80000"/>
              </a:lnSpc>
            </a:pPr>
            <a:r>
              <a:rPr lang="pl-PL" sz="1600" i="1">
                <a:solidFill>
                  <a:srgbClr val="FF0000"/>
                </a:solidFill>
              </a:rPr>
              <a:t>„Kod serca” </a:t>
            </a:r>
            <a:br>
              <a:rPr lang="pl-PL" sz="1600" i="1">
                <a:solidFill>
                  <a:srgbClr val="FF0000"/>
                </a:solidFill>
              </a:rPr>
            </a:br>
            <a:r>
              <a:rPr lang="pl-PL" sz="1600" i="1">
                <a:solidFill>
                  <a:srgbClr val="FF0000"/>
                </a:solidFill>
              </a:rPr>
              <a:t>dr Paul Pearsall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p:txBody>
          <a:bodyPr/>
          <a:lstStyle/>
          <a:p>
            <a:r>
              <a:rPr lang="pl-PL"/>
              <a:t>Dziękuję </a:t>
            </a:r>
          </a:p>
        </p:txBody>
      </p:sp>
      <p:pic>
        <p:nvPicPr>
          <p:cNvPr id="137222" name="Picture 6" descr="223149_promienie_slonca_morze_dlonie_lato_wakacje_zachod_slonca_milosne_serce"/>
          <p:cNvPicPr>
            <a:picLocks noChangeAspect="1" noChangeArrowheads="1"/>
          </p:cNvPicPr>
          <p:nvPr>
            <p:ph idx="1"/>
          </p:nvPr>
        </p:nvPicPr>
        <p:blipFill>
          <a:blip r:embed="rId2" cstate="print"/>
          <a:srcRect/>
          <a:stretch>
            <a:fillRect/>
          </a:stretch>
        </p:blipFill>
        <p:spPr>
          <a:xfrm>
            <a:off x="950913" y="1600200"/>
            <a:ext cx="7242175" cy="4525963"/>
          </a:xfr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pl-PL"/>
              <a:t>Bibliografia</a:t>
            </a:r>
          </a:p>
        </p:txBody>
      </p:sp>
      <p:sp>
        <p:nvSpPr>
          <p:cNvPr id="74755" name="Rectangle 3"/>
          <p:cNvSpPr>
            <a:spLocks noGrp="1" noChangeArrowheads="1"/>
          </p:cNvSpPr>
          <p:nvPr>
            <p:ph type="body" idx="1"/>
          </p:nvPr>
        </p:nvSpPr>
        <p:spPr/>
        <p:txBody>
          <a:bodyPr/>
          <a:lstStyle/>
          <a:p>
            <a:r>
              <a:rPr lang="pl-PL" sz="1400">
                <a:hlinkClick r:id="rId2"/>
              </a:rPr>
              <a:t>http://www.poradnikzdrowie.pl/psychologia/dusza/neurokardiologia-naukowcy-dowodza-ze-serce-czuje-i-rozumie_41356.html</a:t>
            </a:r>
            <a:endParaRPr lang="pl-PL" sz="1400"/>
          </a:p>
          <a:p>
            <a:r>
              <a:rPr lang="pl-PL" sz="1400">
                <a:hlinkClick r:id="rId3"/>
              </a:rPr>
              <a:t>http://portalserca.pl/portal/portal.html</a:t>
            </a:r>
            <a:endParaRPr lang="pl-PL" sz="1400"/>
          </a:p>
          <a:p>
            <a:r>
              <a:rPr lang="pl-PL" sz="1400">
                <a:hlinkClick r:id="rId4"/>
              </a:rPr>
              <a:t>http://pl.wikipedia.org/wiki/Pole_elektromagnetyczne</a:t>
            </a:r>
            <a:endParaRPr lang="pl-PL" sz="1400"/>
          </a:p>
          <a:p>
            <a:r>
              <a:rPr lang="pl-PL" sz="1400">
                <a:hlinkClick r:id="rId5"/>
              </a:rPr>
              <a:t>http://davidicke.pl/index.php/artykuly/45-ewolucja/337-serce-ma-swoj-wasny-mozg-i-wiadomo.html</a:t>
            </a:r>
            <a:endParaRPr lang="pl-PL" sz="1400"/>
          </a:p>
          <a:p>
            <a:r>
              <a:rPr lang="pl-PL" sz="1400">
                <a:hlinkClick r:id="rId6"/>
              </a:rPr>
              <a:t>http://prosperita.edu.pl/kwant5.htm</a:t>
            </a:r>
            <a:endParaRPr lang="pl-PL" sz="1400"/>
          </a:p>
          <a:p>
            <a:r>
              <a:rPr lang="pl-PL" sz="1400">
                <a:hlinkClick r:id="rId7"/>
              </a:rPr>
              <a:t>http://koherencjaserca.blogspot.com/2011/05/inteligencja-serca.html</a:t>
            </a:r>
            <a:endParaRPr lang="pl-PL" sz="1400"/>
          </a:p>
          <a:p>
            <a:r>
              <a:rPr lang="pl-PL" sz="1400"/>
              <a:t>dr.A.Axt, dr. G.Walasek „Serce- tajemnicze i odkrywane”- materiały warsztatowe , maj 2014</a:t>
            </a:r>
          </a:p>
          <a:p>
            <a:r>
              <a:rPr lang="pl-PL" sz="1400">
                <a:hlinkClick r:id="rId8"/>
              </a:rPr>
              <a:t>http://terapiawisceralna.pl/artykuly/swiadomosc-serca/</a:t>
            </a:r>
            <a:endParaRPr lang="pl-PL" sz="1400"/>
          </a:p>
          <a:p>
            <a:endParaRPr lang="pl-PL" sz="1400"/>
          </a:p>
          <a:p>
            <a:endParaRPr lang="pl-PL" sz="1400"/>
          </a:p>
          <a:p>
            <a:endParaRPr lang="pl-PL" sz="1400"/>
          </a:p>
          <a:p>
            <a:endParaRPr lang="pl-PL" sz="1400"/>
          </a:p>
          <a:p>
            <a:endParaRPr lang="pl-PL" sz="1400"/>
          </a:p>
          <a:p>
            <a:endParaRPr lang="pl-PL" sz="1400"/>
          </a:p>
          <a:p>
            <a:endParaRPr lang="pl-PL"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l-PL">
                <a:solidFill>
                  <a:srgbClr val="0066FF"/>
                </a:solidFill>
              </a:rPr>
              <a:t>Znane z potocznej mowy</a:t>
            </a:r>
            <a:r>
              <a:rPr lang="pl-PL"/>
              <a:t> </a:t>
            </a:r>
          </a:p>
        </p:txBody>
      </p:sp>
      <p:sp>
        <p:nvSpPr>
          <p:cNvPr id="12291" name="Rectangle 3"/>
          <p:cNvSpPr>
            <a:spLocks noGrp="1" noChangeArrowheads="1"/>
          </p:cNvSpPr>
          <p:nvPr>
            <p:ph type="body" idx="1"/>
          </p:nvPr>
        </p:nvSpPr>
        <p:spPr/>
        <p:txBody>
          <a:bodyPr/>
          <a:lstStyle/>
          <a:p>
            <a:pPr>
              <a:lnSpc>
                <a:spcPct val="90000"/>
              </a:lnSpc>
            </a:pPr>
            <a:r>
              <a:rPr lang="pl-PL" altLang="zh-CN" sz="2800"/>
              <a:t>„w sercu czegoś” – pojęcie ośrodka, centralnego punktu</a:t>
            </a:r>
          </a:p>
          <a:p>
            <a:pPr>
              <a:lnSpc>
                <a:spcPct val="90000"/>
              </a:lnSpc>
            </a:pPr>
            <a:r>
              <a:rPr lang="pl-PL" altLang="zh-CN" sz="2800"/>
              <a:t>„ugodzić kogoś w samo serce”- najgłębszy aspekt danej osoby</a:t>
            </a:r>
          </a:p>
          <a:p>
            <a:pPr>
              <a:lnSpc>
                <a:spcPct val="90000"/>
              </a:lnSpc>
            </a:pPr>
            <a:r>
              <a:rPr lang="pl-PL" altLang="zh-CN" sz="2800"/>
              <a:t>„całym sercem”- zaangażowanie w pełni</a:t>
            </a:r>
          </a:p>
          <a:p>
            <a:pPr>
              <a:lnSpc>
                <a:spcPct val="90000"/>
              </a:lnSpc>
            </a:pPr>
            <a:r>
              <a:rPr lang="pl-PL" altLang="zh-CN" sz="2800"/>
              <a:t>„zdobyć czyjeś serce”- zdobyć miłość tej osoby</a:t>
            </a:r>
          </a:p>
          <a:p>
            <a:pPr>
              <a:lnSpc>
                <a:spcPct val="90000"/>
              </a:lnSpc>
            </a:pPr>
            <a:r>
              <a:rPr lang="pl-PL" altLang="zh-CN" sz="2800"/>
              <a:t>„bliski sercu”- ktoś kochany</a:t>
            </a:r>
          </a:p>
          <a:p>
            <a:pPr>
              <a:lnSpc>
                <a:spcPct val="90000"/>
              </a:lnSpc>
            </a:pPr>
            <a:r>
              <a:rPr lang="pl-PL" altLang="zh-CN" sz="2800"/>
              <a:t>„dama serca”- ukochana kobieta</a:t>
            </a:r>
          </a:p>
          <a:p>
            <a:pPr>
              <a:lnSpc>
                <a:spcPct val="90000"/>
              </a:lnSpc>
            </a:pPr>
            <a:r>
              <a:rPr lang="pl-PL" altLang="zh-CN" sz="2800"/>
              <a:t>„włożyć w coś serce”- wykonać pracę z oddaniem</a:t>
            </a:r>
            <a:endParaRPr lang="pl-PL"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l-PL">
                <a:solidFill>
                  <a:srgbClr val="0066FF"/>
                </a:solidFill>
              </a:rPr>
              <a:t>Serce odczuwa samo….</a:t>
            </a:r>
          </a:p>
        </p:txBody>
      </p:sp>
      <p:sp>
        <p:nvSpPr>
          <p:cNvPr id="13315" name="Rectangle 3"/>
          <p:cNvSpPr>
            <a:spLocks noGrp="1" noChangeArrowheads="1"/>
          </p:cNvSpPr>
          <p:nvPr>
            <p:ph type="body" idx="1"/>
          </p:nvPr>
        </p:nvSpPr>
        <p:spPr/>
        <p:txBody>
          <a:bodyPr/>
          <a:lstStyle/>
          <a:p>
            <a:pPr>
              <a:lnSpc>
                <a:spcPct val="90000"/>
              </a:lnSpc>
            </a:pPr>
            <a:r>
              <a:rPr lang="pl-PL" altLang="zh-CN" sz="2800"/>
              <a:t>„zamarło mi serce”- paniczny lęk albo dotkliwy zawód</a:t>
            </a:r>
          </a:p>
          <a:p>
            <a:pPr>
              <a:lnSpc>
                <a:spcPct val="90000"/>
              </a:lnSpc>
            </a:pPr>
            <a:r>
              <a:rPr lang="pl-PL" altLang="zh-CN" sz="2800"/>
              <a:t>„krwawi mi serce”- cierpienie emocjonalne, zranienie</a:t>
            </a:r>
          </a:p>
          <a:p>
            <a:pPr>
              <a:lnSpc>
                <a:spcPct val="90000"/>
              </a:lnSpc>
            </a:pPr>
            <a:r>
              <a:rPr lang="pl-PL" altLang="zh-CN" sz="2800"/>
              <a:t>„mam złamane serce” – nie jest to fizyczne uszkodzenia  a jednak……można to odnosić do połączenia miedzy sercem a peryferiami ciała, może to oznaczać zablokowanie kanału energetycznego serca. Uczucie miłości przestaje wtedy swobodnie przepływać od serca do świata… </a:t>
            </a:r>
            <a:endParaRPr lang="pl-PL"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ctrTitle"/>
          </p:nvPr>
        </p:nvSpPr>
        <p:spPr/>
        <p:txBody>
          <a:bodyPr/>
          <a:lstStyle/>
          <a:p>
            <a:r>
              <a:rPr lang="pl-PL" sz="4000">
                <a:solidFill>
                  <a:schemeClr val="accent2"/>
                </a:solidFill>
              </a:rPr>
              <a:t>Odnosimy do serca wiele naszych emocji, zabarwiamy je romantycznymi historiami i w końcu sprowadzamy do roli pompy tłoczącej krew.</a:t>
            </a:r>
          </a:p>
        </p:txBody>
      </p:sp>
      <p:sp>
        <p:nvSpPr>
          <p:cNvPr id="124933" name="Rectangle 5"/>
          <p:cNvSpPr>
            <a:spLocks noGrp="1" noChangeArrowheads="1"/>
          </p:cNvSpPr>
          <p:nvPr>
            <p:ph type="subTitle" idx="1"/>
          </p:nvPr>
        </p:nvSpPr>
        <p:spPr>
          <a:xfrm>
            <a:off x="1371600" y="5257800"/>
            <a:ext cx="6400800" cy="381000"/>
          </a:xfrm>
        </p:spPr>
        <p:txBody>
          <a:bodyPr/>
          <a:lstStyle/>
          <a:p>
            <a:pPr>
              <a:lnSpc>
                <a:spcPct val="80000"/>
              </a:lnSpc>
            </a:pPr>
            <a:endParaRPr lang="pl-PL"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pl-PL"/>
              <a:t>Opinia lekarza</a:t>
            </a:r>
          </a:p>
        </p:txBody>
      </p:sp>
      <p:sp>
        <p:nvSpPr>
          <p:cNvPr id="20483" name="Rectangle 3"/>
          <p:cNvSpPr>
            <a:spLocks noGrp="1" noChangeArrowheads="1"/>
          </p:cNvSpPr>
          <p:nvPr>
            <p:ph type="body" sz="half" idx="1"/>
          </p:nvPr>
        </p:nvSpPr>
        <p:spPr/>
        <p:txBody>
          <a:bodyPr/>
          <a:lstStyle/>
          <a:p>
            <a:pPr>
              <a:buFontTx/>
              <a:buNone/>
            </a:pPr>
            <a:r>
              <a:rPr lang="pl-PL" sz="2400" b="1" i="1"/>
              <a:t>   </a:t>
            </a:r>
            <a:r>
              <a:rPr lang="pl-PL" sz="2400" b="1" i="1">
                <a:solidFill>
                  <a:schemeClr val="accent2"/>
                </a:solidFill>
              </a:rPr>
              <a:t>„Serce jest nie tylko pompą – jest dyrygentem symfonii komórkowej, jest esencją naszego istnienia. </a:t>
            </a:r>
          </a:p>
          <a:p>
            <a:pPr>
              <a:buFontTx/>
              <a:buNone/>
            </a:pPr>
            <a:r>
              <a:rPr lang="pl-PL" sz="2400" b="1" i="1">
                <a:solidFill>
                  <a:schemeClr val="accent2"/>
                </a:solidFill>
              </a:rPr>
              <a:t>    Niestety, żyjemy w społeczeństwie, w którym rządzą nasze mózgi, a nie serca.”  </a:t>
            </a:r>
          </a:p>
          <a:p>
            <a:pPr algn="r">
              <a:buFontTx/>
              <a:buNone/>
            </a:pPr>
            <a:r>
              <a:rPr lang="pl-PL" sz="2400" i="1">
                <a:solidFill>
                  <a:schemeClr val="accent2"/>
                </a:solidFill>
              </a:rPr>
              <a:t>                       Paul Pearsall</a:t>
            </a:r>
          </a:p>
          <a:p>
            <a:pPr algn="r">
              <a:buFontTx/>
              <a:buNone/>
            </a:pPr>
            <a:r>
              <a:rPr lang="pl-PL" sz="1200" i="1"/>
              <a:t>1942-2007</a:t>
            </a:r>
            <a:r>
              <a:rPr lang="pl-PL" sz="1200"/>
              <a:t> </a:t>
            </a:r>
          </a:p>
        </p:txBody>
      </p:sp>
      <p:pic>
        <p:nvPicPr>
          <p:cNvPr id="20486" name="Picture 6" descr="newpaul"/>
          <p:cNvPicPr>
            <a:picLocks noChangeAspect="1" noChangeArrowheads="1"/>
          </p:cNvPicPr>
          <p:nvPr>
            <p:ph sz="half" idx="2"/>
          </p:nvPr>
        </p:nvPicPr>
        <p:blipFill>
          <a:blip r:embed="rId2" cstate="print"/>
          <a:srcRect/>
          <a:stretch>
            <a:fillRect/>
          </a:stretch>
        </p:blipFill>
        <p:spPr>
          <a:xfrm>
            <a:off x="5456238" y="2133600"/>
            <a:ext cx="2468562" cy="32766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pl-PL"/>
              <a:t>Początki badań</a:t>
            </a:r>
          </a:p>
        </p:txBody>
      </p:sp>
      <p:sp>
        <p:nvSpPr>
          <p:cNvPr id="65539" name="Rectangle 3"/>
          <p:cNvSpPr>
            <a:spLocks noGrp="1" noChangeArrowheads="1"/>
          </p:cNvSpPr>
          <p:nvPr>
            <p:ph type="body" idx="1"/>
          </p:nvPr>
        </p:nvSpPr>
        <p:spPr/>
        <p:txBody>
          <a:bodyPr/>
          <a:lstStyle/>
          <a:p>
            <a:pPr>
              <a:lnSpc>
                <a:spcPct val="80000"/>
              </a:lnSpc>
            </a:pPr>
            <a:r>
              <a:rPr lang="pl-PL" sz="2400"/>
              <a:t>Badania nad inteligencją serca rozpoczęło w roku 1960 i kontynuowało przez 20 lat  małżeństwo fizjologów Beatrice i John Lacey. Prowadzili badania, które pokazały, że serce komunikuje się z mózgiem.</a:t>
            </a:r>
          </a:p>
          <a:p>
            <a:pPr>
              <a:lnSpc>
                <a:spcPct val="80000"/>
              </a:lnSpc>
              <a:buFontTx/>
              <a:buNone/>
            </a:pPr>
            <a:endParaRPr lang="pl-PL" sz="2400"/>
          </a:p>
          <a:p>
            <a:pPr>
              <a:lnSpc>
                <a:spcPct val="80000"/>
              </a:lnSpc>
            </a:pPr>
            <a:r>
              <a:rPr lang="pl-PL" sz="2400"/>
              <a:t>Następnie neurokardiolog dr J.Andrew Armour wprowadził termin „mózg serca”.</a:t>
            </a:r>
          </a:p>
          <a:p>
            <a:pPr>
              <a:lnSpc>
                <a:spcPct val="80000"/>
              </a:lnSpc>
              <a:buFontTx/>
              <a:buNone/>
            </a:pPr>
            <a:r>
              <a:rPr lang="pl-PL" sz="2400"/>
              <a:t>    Stwierdził, iż „mózg serca” ma skomplikowaną sieć złożoną z kilku rodzajów neuronów, posługuje się neuroprzekaźnikami oraz białkami takimi jak te, które znajdują się w mózgu.</a:t>
            </a:r>
          </a:p>
          <a:p>
            <a:pPr>
              <a:lnSpc>
                <a:spcPct val="80000"/>
              </a:lnSpc>
              <a:buFontTx/>
              <a:buNone/>
            </a:pPr>
            <a:r>
              <a:rPr lang="pl-PL" sz="2400"/>
              <a:t>    Jest on pionierem tych badań a publikuje je Instytut HeartMath.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p:cNvSpPr>
            <a:spLocks noGrp="1" noChangeArrowheads="1"/>
          </p:cNvSpPr>
          <p:nvPr>
            <p:ph type="title"/>
          </p:nvPr>
        </p:nvSpPr>
        <p:spPr/>
        <p:txBody>
          <a:bodyPr/>
          <a:lstStyle/>
          <a:p>
            <a:r>
              <a:rPr lang="pl-PL" sz="2400" b="1" i="1">
                <a:solidFill>
                  <a:schemeClr val="accent2"/>
                </a:solidFill>
              </a:rPr>
              <a:t>Neurokardiologia</a:t>
            </a:r>
            <a:r>
              <a:rPr lang="pl-PL" sz="2400" b="1">
                <a:solidFill>
                  <a:schemeClr val="accent2"/>
                </a:solidFill>
              </a:rPr>
              <a:t> – dziedzina medycyny zajmująca się związkami między zaburzeniami pracy serca a układem nerwowym</a:t>
            </a:r>
          </a:p>
        </p:txBody>
      </p:sp>
      <p:sp>
        <p:nvSpPr>
          <p:cNvPr id="126983" name="Rectangle 7"/>
          <p:cNvSpPr>
            <a:spLocks noGrp="1" noChangeArrowheads="1"/>
          </p:cNvSpPr>
          <p:nvPr>
            <p:ph type="body" idx="1"/>
          </p:nvPr>
        </p:nvSpPr>
        <p:spPr/>
        <p:txBody>
          <a:bodyPr/>
          <a:lstStyle/>
          <a:p>
            <a:pPr>
              <a:lnSpc>
                <a:spcPct val="90000"/>
              </a:lnSpc>
            </a:pPr>
            <a:endParaRPr lang="pl-PL" sz="2400"/>
          </a:p>
          <a:p>
            <a:pPr>
              <a:lnSpc>
                <a:spcPct val="90000"/>
              </a:lnSpc>
              <a:buFontTx/>
              <a:buNone/>
            </a:pPr>
            <a:r>
              <a:rPr lang="pl-PL" sz="2400"/>
              <a:t>W opublikowanej w 1991 r. książce „Neurokardiologia” dr J. Andrew Armoura udowadniał, że serce ma złożony system nerwowy, który można nazwać małym mózgiem składającym się z czterdziestu tysięcy komórek nerwowych. W 1995 r. inny naukowiec – dr Ming He-Huang z Akademii Medycznej w Harvardzie – odkrył, że komórki te są identyczne z tymi, które znajdują się w mózgu. Oznacza to, że serce i mózg mają ze sobą łączność elektromagnetyczną, dzięki której przesyłają sobie nawzajem informacje.</a:t>
            </a:r>
          </a:p>
          <a:p>
            <a:pPr>
              <a:lnSpc>
                <a:spcPct val="90000"/>
              </a:lnSpc>
            </a:pPr>
            <a:endParaRPr lang="pl-PL" sz="24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
</p:tagLst>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2408</TotalTime>
  <Words>1742</Words>
  <Application>Microsoft Office PowerPoint</Application>
  <PresentationFormat>Pokaz na ekranie (4:3)</PresentationFormat>
  <Paragraphs>149</Paragraphs>
  <Slides>37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37</vt:i4>
      </vt:variant>
    </vt:vector>
  </HeadingPairs>
  <TitlesOfParts>
    <vt:vector size="41" baseType="lpstr">
      <vt:lpstr>Arial</vt:lpstr>
      <vt:lpstr>Calibri</vt:lpstr>
      <vt:lpstr>MS PGothic</vt:lpstr>
      <vt:lpstr>Projekt domyślny</vt:lpstr>
      <vt:lpstr>          Świadomość  Serca</vt:lpstr>
      <vt:lpstr>         </vt:lpstr>
      <vt:lpstr>Genialny dyrygent</vt:lpstr>
      <vt:lpstr>Znane z potocznej mowy </vt:lpstr>
      <vt:lpstr>Serce odczuwa samo….</vt:lpstr>
      <vt:lpstr>Odnosimy do serca wiele naszych emocji, zabarwiamy je romantycznymi historiami i w końcu sprowadzamy do roli pompy tłoczącej krew.</vt:lpstr>
      <vt:lpstr>Opinia lekarza</vt:lpstr>
      <vt:lpstr>Początki badań</vt:lpstr>
      <vt:lpstr>Neurokardiologia – dziedzina medycyny zajmująca się związkami między zaburzeniami pracy serca a układem nerwowym</vt:lpstr>
      <vt:lpstr>SERCE I MÓZG ROZMAWIAJĄ</vt:lpstr>
      <vt:lpstr> Po transplantacji  serce pamięta dawcę </vt:lpstr>
      <vt:lpstr>Instytut HeartMath</vt:lpstr>
      <vt:lpstr>Tematyka badań w HeartMath</vt:lpstr>
      <vt:lpstr>Ciekawostka</vt:lpstr>
      <vt:lpstr>Ciało migdałowate</vt:lpstr>
      <vt:lpstr>Badania c.d.</vt:lpstr>
      <vt:lpstr>Niespójność / Spójność</vt:lpstr>
      <vt:lpstr>Stan koherencji, spójności</vt:lpstr>
      <vt:lpstr>Pole serca</vt:lpstr>
      <vt:lpstr>    Torus, uznawany jest za najbardziej pierwotną formę istniejącą we wszechświecie.  </vt:lpstr>
      <vt:lpstr>Wirtualne fotony</vt:lpstr>
      <vt:lpstr> </vt:lpstr>
      <vt:lpstr>Czy wiesz, że….</vt:lpstr>
      <vt:lpstr>Odczuwanie serca</vt:lpstr>
      <vt:lpstr>Mowa ciała</vt:lpstr>
      <vt:lpstr>Choroba ciała</vt:lpstr>
      <vt:lpstr>Przychodzi pacjent do chiropraktyka…..</vt:lpstr>
      <vt:lpstr>Chiropraktyka czy  psychoterapia?</vt:lpstr>
      <vt:lpstr>„SERDECZNA  CHIROPRAKTYKA”</vt:lpstr>
      <vt:lpstr>Można wyczytać z oczu człowieka…</vt:lpstr>
      <vt:lpstr>Dotknij pacjenta, serdecznie</vt:lpstr>
      <vt:lpstr>Slajd 32</vt:lpstr>
      <vt:lpstr>Slajd 33</vt:lpstr>
      <vt:lpstr>Slajd 34</vt:lpstr>
      <vt:lpstr>Spróbuj…..</vt:lpstr>
      <vt:lpstr>Dziękuję </vt:lpstr>
      <vt:lpstr>Bibliografia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Henryk</cp:lastModifiedBy>
  <cp:revision>24</cp:revision>
  <cp:lastPrinted>1601-01-01T00:00:00Z</cp:lastPrinted>
  <dcterms:created xsi:type="dcterms:W3CDTF">1601-01-01T00:00:00Z</dcterms:created>
  <dcterms:modified xsi:type="dcterms:W3CDTF">2015-06-01T13:38:37Z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